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91" r:id="rId1"/>
  </p:sldMasterIdLst>
  <p:notesMasterIdLst>
    <p:notesMasterId r:id="rId23"/>
  </p:notesMasterIdLst>
  <p:handoutMasterIdLst>
    <p:handoutMasterId r:id="rId24"/>
  </p:handoutMasterIdLst>
  <p:sldIdLst>
    <p:sldId id="561" r:id="rId2"/>
    <p:sldId id="536" r:id="rId3"/>
    <p:sldId id="562" r:id="rId4"/>
    <p:sldId id="563" r:id="rId5"/>
    <p:sldId id="565" r:id="rId6"/>
    <p:sldId id="568" r:id="rId7"/>
    <p:sldId id="569" r:id="rId8"/>
    <p:sldId id="581" r:id="rId9"/>
    <p:sldId id="572" r:id="rId10"/>
    <p:sldId id="578" r:id="rId11"/>
    <p:sldId id="579" r:id="rId12"/>
    <p:sldId id="580" r:id="rId13"/>
    <p:sldId id="566" r:id="rId14"/>
    <p:sldId id="567" r:id="rId15"/>
    <p:sldId id="583" r:id="rId16"/>
    <p:sldId id="582" r:id="rId17"/>
    <p:sldId id="571" r:id="rId18"/>
    <p:sldId id="577" r:id="rId19"/>
    <p:sldId id="575" r:id="rId20"/>
    <p:sldId id="576" r:id="rId21"/>
    <p:sldId id="564" r:id="rId2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1pPr>
    <a:lvl2pPr marL="457200"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2pPr>
    <a:lvl3pPr marL="914400"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3pPr>
    <a:lvl4pPr marL="1371600"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4pPr>
    <a:lvl5pPr marL="1828800"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5pPr>
    <a:lvl6pPr marL="2286000" algn="l" defTabSz="457200" rtl="0" eaLnBrk="1" latinLnBrk="0" hangingPunct="1">
      <a:defRPr sz="2400" kern="1200">
        <a:solidFill>
          <a:schemeClr val="tx1"/>
        </a:solidFill>
        <a:latin typeface="Fink-Heavy" pitchFamily="-48" charset="0"/>
        <a:ea typeface="ヒラギノ角ゴ Pro W3" charset="-128"/>
        <a:cs typeface="ヒラギノ角ゴ Pro W3" charset="-128"/>
      </a:defRPr>
    </a:lvl6pPr>
    <a:lvl7pPr marL="2743200" algn="l" defTabSz="457200" rtl="0" eaLnBrk="1" latinLnBrk="0" hangingPunct="1">
      <a:defRPr sz="2400" kern="1200">
        <a:solidFill>
          <a:schemeClr val="tx1"/>
        </a:solidFill>
        <a:latin typeface="Fink-Heavy" pitchFamily="-48" charset="0"/>
        <a:ea typeface="ヒラギノ角ゴ Pro W3" charset="-128"/>
        <a:cs typeface="ヒラギノ角ゴ Pro W3" charset="-128"/>
      </a:defRPr>
    </a:lvl7pPr>
    <a:lvl8pPr marL="3200400" algn="l" defTabSz="457200" rtl="0" eaLnBrk="1" latinLnBrk="0" hangingPunct="1">
      <a:defRPr sz="2400" kern="1200">
        <a:solidFill>
          <a:schemeClr val="tx1"/>
        </a:solidFill>
        <a:latin typeface="Fink-Heavy" pitchFamily="-48" charset="0"/>
        <a:ea typeface="ヒラギノ角ゴ Pro W3" charset="-128"/>
        <a:cs typeface="ヒラギノ角ゴ Pro W3" charset="-128"/>
      </a:defRPr>
    </a:lvl8pPr>
    <a:lvl9pPr marL="3657600" algn="l" defTabSz="457200" rtl="0" eaLnBrk="1" latinLnBrk="0" hangingPunct="1">
      <a:defRPr sz="2400" kern="1200">
        <a:solidFill>
          <a:schemeClr val="tx1"/>
        </a:solidFill>
        <a:latin typeface="Fink-Heavy" pitchFamily="-48"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680BA9"/>
    <a:srgbClr val="E1CC12"/>
    <a:srgbClr val="FDFFAA"/>
    <a:srgbClr val="FDFFD2"/>
    <a:srgbClr val="D0A835"/>
    <a:srgbClr val="52BA20"/>
    <a:srgbClr val="C9403E"/>
    <a:srgbClr val="4848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22" autoAdjust="0"/>
    <p:restoredTop sz="68384" autoAdjust="0"/>
  </p:normalViewPr>
  <p:slideViewPr>
    <p:cSldViewPr>
      <p:cViewPr varScale="1">
        <p:scale>
          <a:sx n="49" d="100"/>
          <a:sy n="49" d="100"/>
        </p:scale>
        <p:origin x="-1752" y="-96"/>
      </p:cViewPr>
      <p:guideLst>
        <p:guide orient="horz" pos="2160"/>
        <p:guide pos="2880"/>
      </p:guideLst>
    </p:cSldViewPr>
  </p:slideViewPr>
  <p:outlineViewPr>
    <p:cViewPr>
      <p:scale>
        <a:sx n="33" d="100"/>
        <a:sy n="33" d="100"/>
      </p:scale>
      <p:origin x="0" y="6039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7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DBD185-E2D8-7C47-9E91-A3571B571E29}" type="datetimeFigureOut">
              <a:rPr lang="en-US" smtClean="0"/>
              <a:pPr/>
              <a:t>6/6/2011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B6F43B-90CB-8C4F-9A07-6C2779030077}" type="slidenum">
              <a:rPr lang="en-US" smtClean="0"/>
              <a:pPr/>
              <a:t>‹#›</a:t>
            </a:fld>
            <a:endParaRPr lang="en-US"/>
          </a:p>
        </p:txBody>
      </p:sp>
    </p:spTree>
    <p:extLst>
      <p:ext uri="{BB962C8B-B14F-4D97-AF65-F5344CB8AC3E}">
        <p14:creationId xmlns:p14="http://schemas.microsoft.com/office/powerpoint/2010/main" val="37416596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08" charset="0"/>
                <a:ea typeface="ヒラギノ角ゴ Pro W3" pitchFamily="-108" charset="-128"/>
                <a:cs typeface="ヒラギノ角ゴ Pro W3" pitchFamily="-108" charset="-128"/>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08" charset="0"/>
                <a:ea typeface="ヒラギノ角ゴ Pro W3" pitchFamily="-108" charset="-128"/>
                <a:cs typeface="ヒラギノ角ゴ Pro W3" pitchFamily="-108" charset="-128"/>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08" charset="0"/>
                <a:ea typeface="ヒラギノ角ゴ Pro W3" pitchFamily="-108" charset="-128"/>
                <a:cs typeface="ヒラギノ角ゴ Pro W3" pitchFamily="-108" charset="-128"/>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108" charset="0"/>
                <a:ea typeface="ヒラギノ角ゴ Pro W3" pitchFamily="-108" charset="-128"/>
                <a:cs typeface="ヒラギノ角ゴ Pro W3" pitchFamily="-108" charset="-128"/>
              </a:defRPr>
            </a:lvl1pPr>
          </a:lstStyle>
          <a:p>
            <a:pPr>
              <a:defRPr/>
            </a:pPr>
            <a:fld id="{AADE8072-4349-3448-BEFE-3B796E647F27}" type="slidenum">
              <a:rPr lang="en-US"/>
              <a:pPr>
                <a:defRPr/>
              </a:pPr>
              <a:t>‹#›</a:t>
            </a:fld>
            <a:endParaRPr lang="en-US"/>
          </a:p>
        </p:txBody>
      </p:sp>
    </p:spTree>
    <p:extLst>
      <p:ext uri="{BB962C8B-B14F-4D97-AF65-F5344CB8AC3E}">
        <p14:creationId xmlns:p14="http://schemas.microsoft.com/office/powerpoint/2010/main" val="28321393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1pPr>
    <a:lvl2pPr marL="457200"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2pPr>
    <a:lvl3pPr marL="914400"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3pPr>
    <a:lvl4pPr marL="1371600"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4pPr>
    <a:lvl5pPr marL="1828800"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Helvetica" pitchFamily="-108" charset="0"/>
                <a:ea typeface="ＭＳ Ｐゴシック" pitchFamily="-108" charset="-128"/>
              </a:defRPr>
            </a:lvl1pPr>
            <a:lvl2pPr marL="36877223" indent="-36432733">
              <a:defRPr sz="2300">
                <a:solidFill>
                  <a:schemeClr val="tx1"/>
                </a:solidFill>
                <a:latin typeface="Helvetica" pitchFamily="-108" charset="0"/>
                <a:ea typeface="ＭＳ Ｐゴシック" pitchFamily="-108" charset="-128"/>
              </a:defRPr>
            </a:lvl2pPr>
            <a:lvl3pPr>
              <a:defRPr sz="2300">
                <a:solidFill>
                  <a:schemeClr val="tx1"/>
                </a:solidFill>
                <a:latin typeface="Helvetica" pitchFamily="-108" charset="0"/>
                <a:ea typeface="ＭＳ Ｐゴシック" pitchFamily="-108" charset="-128"/>
              </a:defRPr>
            </a:lvl3pPr>
            <a:lvl4pPr>
              <a:defRPr sz="2300">
                <a:solidFill>
                  <a:schemeClr val="tx1"/>
                </a:solidFill>
                <a:latin typeface="Helvetica" pitchFamily="-108" charset="0"/>
                <a:ea typeface="ＭＳ Ｐゴシック" pitchFamily="-108" charset="-128"/>
              </a:defRPr>
            </a:lvl4pPr>
            <a:lvl5pPr>
              <a:defRPr sz="2300">
                <a:solidFill>
                  <a:schemeClr val="tx1"/>
                </a:solidFill>
                <a:latin typeface="Helvetica" pitchFamily="-108" charset="0"/>
                <a:ea typeface="ＭＳ Ｐゴシック" pitchFamily="-108" charset="-128"/>
              </a:defRPr>
            </a:lvl5pPr>
            <a:lvl6pPr marL="444490" eaLnBrk="0" fontAlgn="base" hangingPunct="0">
              <a:spcBef>
                <a:spcPct val="0"/>
              </a:spcBef>
              <a:spcAft>
                <a:spcPct val="0"/>
              </a:spcAft>
              <a:defRPr sz="2300">
                <a:solidFill>
                  <a:schemeClr val="tx1"/>
                </a:solidFill>
                <a:latin typeface="Helvetica" pitchFamily="-108" charset="0"/>
                <a:ea typeface="ＭＳ Ｐゴシック" pitchFamily="-108" charset="-128"/>
              </a:defRPr>
            </a:lvl6pPr>
            <a:lvl7pPr marL="888980" eaLnBrk="0" fontAlgn="base" hangingPunct="0">
              <a:spcBef>
                <a:spcPct val="0"/>
              </a:spcBef>
              <a:spcAft>
                <a:spcPct val="0"/>
              </a:spcAft>
              <a:defRPr sz="2300">
                <a:solidFill>
                  <a:schemeClr val="tx1"/>
                </a:solidFill>
                <a:latin typeface="Helvetica" pitchFamily="-108" charset="0"/>
                <a:ea typeface="ＭＳ Ｐゴシック" pitchFamily="-108" charset="-128"/>
              </a:defRPr>
            </a:lvl7pPr>
            <a:lvl8pPr marL="1333470" eaLnBrk="0" fontAlgn="base" hangingPunct="0">
              <a:spcBef>
                <a:spcPct val="0"/>
              </a:spcBef>
              <a:spcAft>
                <a:spcPct val="0"/>
              </a:spcAft>
              <a:defRPr sz="2300">
                <a:solidFill>
                  <a:schemeClr val="tx1"/>
                </a:solidFill>
                <a:latin typeface="Helvetica" pitchFamily="-108" charset="0"/>
                <a:ea typeface="ＭＳ Ｐゴシック" pitchFamily="-108" charset="-128"/>
              </a:defRPr>
            </a:lvl8pPr>
            <a:lvl9pPr marL="1777959" eaLnBrk="0" fontAlgn="base" hangingPunct="0">
              <a:spcBef>
                <a:spcPct val="0"/>
              </a:spcBef>
              <a:spcAft>
                <a:spcPct val="0"/>
              </a:spcAft>
              <a:defRPr sz="2300">
                <a:solidFill>
                  <a:schemeClr val="tx1"/>
                </a:solidFill>
                <a:latin typeface="Helvetica" pitchFamily="-108" charset="0"/>
                <a:ea typeface="ＭＳ Ｐゴシック" pitchFamily="-108" charset="-128"/>
              </a:defRPr>
            </a:lvl9pPr>
          </a:lstStyle>
          <a:p>
            <a:r>
              <a:rPr lang="en-US" sz="1200">
                <a:latin typeface="Times" pitchFamily="-108" charset="0"/>
              </a:rPr>
              <a:t>April 19, 2001</a:t>
            </a:r>
          </a:p>
        </p:txBody>
      </p:sp>
      <p:sp>
        <p:nvSpPr>
          <p:cNvPr id="19459"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Helvetica" pitchFamily="-108" charset="0"/>
                <a:ea typeface="ＭＳ Ｐゴシック" pitchFamily="-108" charset="-128"/>
              </a:defRPr>
            </a:lvl1pPr>
            <a:lvl2pPr marL="36877223" indent="-36432733">
              <a:defRPr sz="2300">
                <a:solidFill>
                  <a:schemeClr val="tx1"/>
                </a:solidFill>
                <a:latin typeface="Helvetica" pitchFamily="-108" charset="0"/>
                <a:ea typeface="ＭＳ Ｐゴシック" pitchFamily="-108" charset="-128"/>
              </a:defRPr>
            </a:lvl2pPr>
            <a:lvl3pPr>
              <a:defRPr sz="2300">
                <a:solidFill>
                  <a:schemeClr val="tx1"/>
                </a:solidFill>
                <a:latin typeface="Helvetica" pitchFamily="-108" charset="0"/>
                <a:ea typeface="ＭＳ Ｐゴシック" pitchFamily="-108" charset="-128"/>
              </a:defRPr>
            </a:lvl3pPr>
            <a:lvl4pPr>
              <a:defRPr sz="2300">
                <a:solidFill>
                  <a:schemeClr val="tx1"/>
                </a:solidFill>
                <a:latin typeface="Helvetica" pitchFamily="-108" charset="0"/>
                <a:ea typeface="ＭＳ Ｐゴシック" pitchFamily="-108" charset="-128"/>
              </a:defRPr>
            </a:lvl4pPr>
            <a:lvl5pPr>
              <a:defRPr sz="2300">
                <a:solidFill>
                  <a:schemeClr val="tx1"/>
                </a:solidFill>
                <a:latin typeface="Helvetica" pitchFamily="-108" charset="0"/>
                <a:ea typeface="ＭＳ Ｐゴシック" pitchFamily="-108" charset="-128"/>
              </a:defRPr>
            </a:lvl5pPr>
            <a:lvl6pPr marL="444490" eaLnBrk="0" fontAlgn="base" hangingPunct="0">
              <a:spcBef>
                <a:spcPct val="0"/>
              </a:spcBef>
              <a:spcAft>
                <a:spcPct val="0"/>
              </a:spcAft>
              <a:defRPr sz="2300">
                <a:solidFill>
                  <a:schemeClr val="tx1"/>
                </a:solidFill>
                <a:latin typeface="Helvetica" pitchFamily="-108" charset="0"/>
                <a:ea typeface="ＭＳ Ｐゴシック" pitchFamily="-108" charset="-128"/>
              </a:defRPr>
            </a:lvl6pPr>
            <a:lvl7pPr marL="888980" eaLnBrk="0" fontAlgn="base" hangingPunct="0">
              <a:spcBef>
                <a:spcPct val="0"/>
              </a:spcBef>
              <a:spcAft>
                <a:spcPct val="0"/>
              </a:spcAft>
              <a:defRPr sz="2300">
                <a:solidFill>
                  <a:schemeClr val="tx1"/>
                </a:solidFill>
                <a:latin typeface="Helvetica" pitchFamily="-108" charset="0"/>
                <a:ea typeface="ＭＳ Ｐゴシック" pitchFamily="-108" charset="-128"/>
              </a:defRPr>
            </a:lvl7pPr>
            <a:lvl8pPr marL="1333470" eaLnBrk="0" fontAlgn="base" hangingPunct="0">
              <a:spcBef>
                <a:spcPct val="0"/>
              </a:spcBef>
              <a:spcAft>
                <a:spcPct val="0"/>
              </a:spcAft>
              <a:defRPr sz="2300">
                <a:solidFill>
                  <a:schemeClr val="tx1"/>
                </a:solidFill>
                <a:latin typeface="Helvetica" pitchFamily="-108" charset="0"/>
                <a:ea typeface="ＭＳ Ｐゴシック" pitchFamily="-108" charset="-128"/>
              </a:defRPr>
            </a:lvl8pPr>
            <a:lvl9pPr marL="1777959" eaLnBrk="0" fontAlgn="base" hangingPunct="0">
              <a:spcBef>
                <a:spcPct val="0"/>
              </a:spcBef>
              <a:spcAft>
                <a:spcPct val="0"/>
              </a:spcAft>
              <a:defRPr sz="2300">
                <a:solidFill>
                  <a:schemeClr val="tx1"/>
                </a:solidFill>
                <a:latin typeface="Helvetica" pitchFamily="-108" charset="0"/>
                <a:ea typeface="ＭＳ Ｐゴシック" pitchFamily="-108" charset="-128"/>
              </a:defRPr>
            </a:lvl9pPr>
          </a:lstStyle>
          <a:p>
            <a:r>
              <a:rPr lang="en-US" sz="1200">
                <a:latin typeface="Times" pitchFamily="-108" charset="0"/>
              </a:rPr>
              <a:t>Making Meaning: Program Orientation</a:t>
            </a:r>
          </a:p>
        </p:txBody>
      </p:sp>
      <p:sp>
        <p:nvSpPr>
          <p:cNvPr id="1946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Helvetica" pitchFamily="-108" charset="0"/>
                <a:ea typeface="ＭＳ Ｐゴシック" pitchFamily="-108" charset="-128"/>
              </a:defRPr>
            </a:lvl1pPr>
            <a:lvl2pPr marL="36877223" indent="-36432733">
              <a:defRPr sz="2300">
                <a:solidFill>
                  <a:schemeClr val="tx1"/>
                </a:solidFill>
                <a:latin typeface="Helvetica" pitchFamily="-108" charset="0"/>
                <a:ea typeface="ＭＳ Ｐゴシック" pitchFamily="-108" charset="-128"/>
              </a:defRPr>
            </a:lvl2pPr>
            <a:lvl3pPr>
              <a:defRPr sz="2300">
                <a:solidFill>
                  <a:schemeClr val="tx1"/>
                </a:solidFill>
                <a:latin typeface="Helvetica" pitchFamily="-108" charset="0"/>
                <a:ea typeface="ＭＳ Ｐゴシック" pitchFamily="-108" charset="-128"/>
              </a:defRPr>
            </a:lvl3pPr>
            <a:lvl4pPr>
              <a:defRPr sz="2300">
                <a:solidFill>
                  <a:schemeClr val="tx1"/>
                </a:solidFill>
                <a:latin typeface="Helvetica" pitchFamily="-108" charset="0"/>
                <a:ea typeface="ＭＳ Ｐゴシック" pitchFamily="-108" charset="-128"/>
              </a:defRPr>
            </a:lvl4pPr>
            <a:lvl5pPr>
              <a:defRPr sz="2300">
                <a:solidFill>
                  <a:schemeClr val="tx1"/>
                </a:solidFill>
                <a:latin typeface="Helvetica" pitchFamily="-108" charset="0"/>
                <a:ea typeface="ＭＳ Ｐゴシック" pitchFamily="-108" charset="-128"/>
              </a:defRPr>
            </a:lvl5pPr>
            <a:lvl6pPr marL="444490" eaLnBrk="0" fontAlgn="base" hangingPunct="0">
              <a:spcBef>
                <a:spcPct val="0"/>
              </a:spcBef>
              <a:spcAft>
                <a:spcPct val="0"/>
              </a:spcAft>
              <a:defRPr sz="2300">
                <a:solidFill>
                  <a:schemeClr val="tx1"/>
                </a:solidFill>
                <a:latin typeface="Helvetica" pitchFamily="-108" charset="0"/>
                <a:ea typeface="ＭＳ Ｐゴシック" pitchFamily="-108" charset="-128"/>
              </a:defRPr>
            </a:lvl6pPr>
            <a:lvl7pPr marL="888980" eaLnBrk="0" fontAlgn="base" hangingPunct="0">
              <a:spcBef>
                <a:spcPct val="0"/>
              </a:spcBef>
              <a:spcAft>
                <a:spcPct val="0"/>
              </a:spcAft>
              <a:defRPr sz="2300">
                <a:solidFill>
                  <a:schemeClr val="tx1"/>
                </a:solidFill>
                <a:latin typeface="Helvetica" pitchFamily="-108" charset="0"/>
                <a:ea typeface="ＭＳ Ｐゴシック" pitchFamily="-108" charset="-128"/>
              </a:defRPr>
            </a:lvl7pPr>
            <a:lvl8pPr marL="1333470" eaLnBrk="0" fontAlgn="base" hangingPunct="0">
              <a:spcBef>
                <a:spcPct val="0"/>
              </a:spcBef>
              <a:spcAft>
                <a:spcPct val="0"/>
              </a:spcAft>
              <a:defRPr sz="2300">
                <a:solidFill>
                  <a:schemeClr val="tx1"/>
                </a:solidFill>
                <a:latin typeface="Helvetica" pitchFamily="-108" charset="0"/>
                <a:ea typeface="ＭＳ Ｐゴシック" pitchFamily="-108" charset="-128"/>
              </a:defRPr>
            </a:lvl8pPr>
            <a:lvl9pPr marL="1777959" eaLnBrk="0" fontAlgn="base" hangingPunct="0">
              <a:spcBef>
                <a:spcPct val="0"/>
              </a:spcBef>
              <a:spcAft>
                <a:spcPct val="0"/>
              </a:spcAft>
              <a:defRPr sz="2300">
                <a:solidFill>
                  <a:schemeClr val="tx1"/>
                </a:solidFill>
                <a:latin typeface="Helvetica" pitchFamily="-108" charset="0"/>
                <a:ea typeface="ＭＳ Ｐゴシック" pitchFamily="-108" charset="-128"/>
              </a:defRPr>
            </a:lvl9pPr>
          </a:lstStyle>
          <a:p>
            <a:fld id="{7F996026-E7D1-4FF0-B018-450C5DE2C459}" type="slidenum">
              <a:rPr lang="en-US" sz="1200">
                <a:latin typeface="Times" pitchFamily="-108" charset="0"/>
              </a:rPr>
              <a:pPr/>
              <a:t>1</a:t>
            </a:fld>
            <a:endParaRPr lang="en-US" sz="1200">
              <a:latin typeface="Times" pitchFamily="-108" charset="0"/>
            </a:endParaRPr>
          </a:p>
        </p:txBody>
      </p:sp>
      <p:sp>
        <p:nvSpPr>
          <p:cNvPr id="19461" name="Rectangle 2"/>
          <p:cNvSpPr>
            <a:spLocks noGrp="1" noRot="1" noChangeAspect="1" noChangeArrowheads="1" noTextEdit="1"/>
          </p:cNvSpPr>
          <p:nvPr>
            <p:ph type="sldImg"/>
          </p:nvPr>
        </p:nvSpPr>
        <p:spPr>
          <a:ln/>
        </p:spPr>
      </p:sp>
      <p:sp>
        <p:nvSpPr>
          <p:cNvPr id="1946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Times" pitchFamily="-108" charset="0"/>
              <a:ea typeface="ヒラギノ角ゴ Pro W3" pitchFamily="-108"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Franklin</a:t>
            </a:r>
            <a:r>
              <a:rPr lang="en-US" baseline="0" dirty="0" smtClean="0"/>
              <a:t>’s Guide for Targeted Literacy Instruction pg. 4</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13</a:t>
            </a:fld>
            <a:endParaRPr lang="en-US"/>
          </a:p>
        </p:txBody>
      </p:sp>
    </p:spTree>
    <p:extLst>
      <p:ext uri="{BB962C8B-B14F-4D97-AF65-F5344CB8AC3E}">
        <p14:creationId xmlns:p14="http://schemas.microsoft.com/office/powerpoint/2010/main" val="177549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Franklin’s Guide</a:t>
            </a:r>
            <a:r>
              <a:rPr lang="en-US" baseline="0" dirty="0" smtClean="0"/>
              <a:t> to Targeted Literacy Instruction pg. 4</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16</a:t>
            </a:fld>
            <a:endParaRPr lang="en-US"/>
          </a:p>
        </p:txBody>
      </p:sp>
    </p:spTree>
    <p:extLst>
      <p:ext uri="{BB962C8B-B14F-4D97-AF65-F5344CB8AC3E}">
        <p14:creationId xmlns:p14="http://schemas.microsoft.com/office/powerpoint/2010/main" val="2694568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Provide time</a:t>
            </a:r>
            <a:r>
              <a:rPr lang="en-US" baseline="0" dirty="0" smtClean="0"/>
              <a:t> for the participants to go back to their planning guides to revise as needed based on questions.  Share any revisions that were made.  </a:t>
            </a:r>
            <a:r>
              <a:rPr lang="en-US" b="1" baseline="0" dirty="0" smtClean="0"/>
              <a:t>Why?</a:t>
            </a:r>
            <a:endParaRPr lang="en-US" b="1" dirty="0" smtClean="0"/>
          </a:p>
          <a:p>
            <a:endParaRPr lang="en-US" dirty="0" smtClean="0"/>
          </a:p>
          <a:p>
            <a:r>
              <a:rPr lang="en-US" dirty="0" smtClean="0"/>
              <a:t>Discuss</a:t>
            </a:r>
            <a:r>
              <a:rPr lang="en-US" baseline="0" dirty="0" smtClean="0"/>
              <a:t> - </a:t>
            </a:r>
            <a:r>
              <a:rPr lang="en-US" b="1" dirty="0" smtClean="0"/>
              <a:t>Clear on</a:t>
            </a:r>
            <a:r>
              <a:rPr lang="en-US" b="1" baseline="0" dirty="0" smtClean="0"/>
              <a:t> purpose</a:t>
            </a:r>
          </a:p>
          <a:p>
            <a:endParaRPr lang="en-US" baseline="0" dirty="0" smtClean="0"/>
          </a:p>
          <a:p>
            <a:r>
              <a:rPr lang="en-US" baseline="0" dirty="0" smtClean="0"/>
              <a:t>Focus on – </a:t>
            </a:r>
            <a:r>
              <a:rPr lang="en-US" b="1" baseline="0" dirty="0" smtClean="0"/>
              <a:t>Pacing</a:t>
            </a:r>
          </a:p>
          <a:p>
            <a:endParaRPr lang="en-US" b="1"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planning</a:t>
            </a:r>
            <a:r>
              <a:rPr lang="en-US" baseline="0" dirty="0" smtClean="0"/>
              <a:t> teams share their experience….</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Have participants write independently</a:t>
            </a:r>
            <a:r>
              <a:rPr lang="en-US" b="1" baseline="0" dirty="0" smtClean="0"/>
              <a:t> first, then share.  </a:t>
            </a:r>
          </a:p>
          <a:p>
            <a:endParaRPr lang="en-US" baseline="0" dirty="0" smtClean="0"/>
          </a:p>
          <a:p>
            <a:endParaRPr lang="en-US" dirty="0" smtClean="0"/>
          </a:p>
          <a:p>
            <a:r>
              <a:rPr lang="en-US" dirty="0" smtClean="0"/>
              <a:t>Think about </a:t>
            </a:r>
            <a:r>
              <a:rPr lang="en-US" baseline="0" dirty="0" smtClean="0"/>
              <a:t> the importance of collaboration.  </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p:cNvSpPr>
          <p:nvPr>
            <p:ph type="sldImg"/>
          </p:nvPr>
        </p:nvSpPr>
        <p:spPr>
          <a:ln/>
        </p:spPr>
      </p:sp>
      <p:sp>
        <p:nvSpPr>
          <p:cNvPr id="59395" name="Notes Placeholder 2"/>
          <p:cNvSpPr>
            <a:spLocks noGrp="1"/>
          </p:cNvSpPr>
          <p:nvPr>
            <p:ph type="body" idx="1"/>
          </p:nvPr>
        </p:nvSpPr>
        <p:spPr>
          <a:noFill/>
          <a:ln/>
        </p:spPr>
        <p:txBody>
          <a:bodyPr/>
          <a:lstStyle/>
          <a:p>
            <a:pPr lvl="0"/>
            <a:r>
              <a:rPr lang="en-US" sz="1200" kern="1200" dirty="0" smtClean="0">
                <a:solidFill>
                  <a:schemeClr val="tx1"/>
                </a:solidFill>
                <a:latin typeface="+mn-lt"/>
                <a:ea typeface="+mn-ea"/>
                <a:cs typeface="+mn-cs"/>
              </a:rPr>
              <a:t>Collaboration on a larger scale…</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Remember that</a:t>
            </a:r>
            <a:r>
              <a:rPr lang="en-US" sz="1200" kern="1200" baseline="0" dirty="0" smtClean="0">
                <a:solidFill>
                  <a:schemeClr val="tx1"/>
                </a:solidFill>
                <a:latin typeface="+mn-lt"/>
                <a:ea typeface="+mn-ea"/>
                <a:cs typeface="+mn-cs"/>
              </a:rPr>
              <a:t> the DSC Community is a good way to stay connected and supported.</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59396" name="Slide Number Placeholder 3"/>
          <p:cNvSpPr>
            <a:spLocks noGrp="1"/>
          </p:cNvSpPr>
          <p:nvPr>
            <p:ph type="sldNum" sz="quarter" idx="5"/>
          </p:nvPr>
        </p:nvSpPr>
        <p:spPr>
          <a:noFill/>
        </p:spPr>
        <p:txBody>
          <a:bodyPr/>
          <a:lstStyle/>
          <a:p>
            <a:fld id="{7558BE49-25E7-F441-94F5-39A37BE36863}" type="slidenum">
              <a:rPr lang="en-US" smtClean="0">
                <a:latin typeface="Arial" charset="0"/>
                <a:ea typeface="ヒラギノ角ゴ Pro W3" charset="-128"/>
                <a:cs typeface="ヒラギノ角ゴ Pro W3" charset="-128"/>
              </a:rPr>
              <a:pPr/>
              <a:t>20</a:t>
            </a:fld>
            <a:endParaRPr lang="en-US" smtClean="0">
              <a:latin typeface="Arial" charset="0"/>
              <a:ea typeface="ヒラギノ角ゴ Pro W3" charset="-128"/>
              <a:cs typeface="ヒラギノ角ゴ Pro W3"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Quick</a:t>
            </a:r>
            <a:r>
              <a:rPr lang="en-US" baseline="0" dirty="0" smtClean="0"/>
              <a:t> write</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D7D8741A-BBC3-754D-96B2-81E52EBE8726}" type="slidenum">
              <a:rPr lang="en-US">
                <a:latin typeface="Arial" charset="0"/>
                <a:ea typeface="ヒラギノ角ゴ Pro W3" charset="-128"/>
                <a:cs typeface="ヒラギノ角ゴ Pro W3" charset="-128"/>
              </a:rPr>
              <a:pPr/>
              <a:t>2</a:t>
            </a:fld>
            <a:endParaRPr lang="en-US">
              <a:latin typeface="Arial" charset="0"/>
              <a:ea typeface="ヒラギノ角ゴ Pro W3" charset="-128"/>
              <a:cs typeface="ヒラギノ角ゴ Pro W3" charset="-128"/>
            </a:endParaRPr>
          </a:p>
        </p:txBody>
      </p:sp>
      <p:sp>
        <p:nvSpPr>
          <p:cNvPr id="26627" name="Rectangle 2"/>
          <p:cNvSpPr>
            <a:spLocks noGrp="1" noRot="1" noChangeAspect="1" noChangeArrowheads="1"/>
          </p:cNvSpPr>
          <p:nvPr>
            <p:ph type="sldImg"/>
          </p:nvPr>
        </p:nvSpPr>
        <p:spPr>
          <a:solidFill>
            <a:srgbClr val="FFFFFF"/>
          </a:solidFill>
          <a:ln/>
        </p:spPr>
      </p:sp>
      <p:sp>
        <p:nvSpPr>
          <p:cNvPr id="2662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latin typeface="Arial" charset="0"/>
                <a:ea typeface="ヒラギノ角ゴ Pro W3" charset="-128"/>
                <a:cs typeface="ヒラギノ角ゴ Pro W3" charset="-128"/>
              </a:rPr>
              <a:t>Guiding Principles for all our work – apply not only students but also to adult learners.</a:t>
            </a:r>
          </a:p>
          <a:p>
            <a:pPr eaLnBrk="1" hangingPunct="1"/>
            <a:r>
              <a:rPr lang="en-US" smtClean="0">
                <a:latin typeface="Arial" charset="0"/>
                <a:ea typeface="ヒラギノ角ゴ Pro W3" charset="-128"/>
                <a:cs typeface="ヒラギノ角ゴ Pro W3" charset="-128"/>
              </a:rPr>
              <a:t>Using our approach to lesson study will help teachers build these principles into their practice.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Fold the Line</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Partner/Table</a:t>
            </a:r>
            <a:r>
              <a:rPr lang="en-US" baseline="0" dirty="0" smtClean="0"/>
              <a:t> Discussions</a:t>
            </a:r>
          </a:p>
          <a:p>
            <a:endParaRPr lang="en-US" baseline="0" dirty="0" smtClean="0"/>
          </a:p>
          <a:p>
            <a:r>
              <a:rPr lang="en-US" baseline="0" dirty="0" smtClean="0"/>
              <a:t>Share out.</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Focus</a:t>
            </a:r>
            <a:r>
              <a:rPr lang="en-US" baseline="0" dirty="0" smtClean="0"/>
              <a:t> on planning the content FOR the students.  What do we need to consider for ALL our students?</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Think about the DSC programs and ho</a:t>
            </a:r>
            <a:r>
              <a:rPr lang="en-US" baseline="0" dirty="0" smtClean="0"/>
              <a:t>w they are designed..</a:t>
            </a:r>
            <a:endParaRPr lang="en-US" dirty="0" smtClean="0"/>
          </a:p>
          <a:p>
            <a:endParaRPr lang="en-US" dirty="0" smtClean="0"/>
          </a:p>
          <a:p>
            <a:r>
              <a:rPr lang="en-US" dirty="0" smtClean="0"/>
              <a:t>Each</a:t>
            </a:r>
            <a:r>
              <a:rPr lang="en-US" baseline="0" dirty="0" smtClean="0"/>
              <a:t> day is a gradual release for that week just like each week in a unit is a gradual release towards independence.  </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a:t>
            </a:r>
            <a:r>
              <a:rPr lang="en-US" baseline="0" dirty="0" smtClean="0"/>
              <a:t> my insights.</a:t>
            </a:r>
          </a:p>
          <a:p>
            <a:r>
              <a:rPr lang="en-US" baseline="0" dirty="0" smtClean="0"/>
              <a:t>Specifically about the differences in planning MM, MM Vocab and BAW.</a:t>
            </a:r>
          </a:p>
          <a:p>
            <a:endParaRPr lang="en-US" baseline="0" dirty="0" smtClean="0"/>
          </a:p>
          <a:p>
            <a:r>
              <a:rPr lang="en-US" baseline="0" dirty="0" smtClean="0"/>
              <a:t>Along with book prep and working to understand how we are deliberately building rigor for the students to have the knowledge to move from unit to unit and beyond that year.</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8</a:t>
            </a:fld>
            <a:endParaRPr lang="en-US"/>
          </a:p>
        </p:txBody>
      </p:sp>
    </p:spTree>
    <p:extLst>
      <p:ext uri="{BB962C8B-B14F-4D97-AF65-F5344CB8AC3E}">
        <p14:creationId xmlns:p14="http://schemas.microsoft.com/office/powerpoint/2010/main" val="13543755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a:t>
            </a:r>
            <a:r>
              <a:rPr lang="en-US" baseline="0" dirty="0" smtClean="0"/>
              <a:t> participants time to review appendix and discuss question with partner.  </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Consider</a:t>
            </a:r>
            <a:r>
              <a:rPr lang="en-US" baseline="0" dirty="0" smtClean="0"/>
              <a:t> these questions in the next activity…</a:t>
            </a:r>
          </a:p>
          <a:p>
            <a:endParaRPr lang="en-US" baseline="0" dirty="0" smtClean="0"/>
          </a:p>
          <a:p>
            <a:r>
              <a:rPr lang="en-US" dirty="0" smtClean="0"/>
              <a:t>THIS IS A GREAT PLACE TO MAKE SURE THEY FOCUS ON PACING.</a:t>
            </a:r>
            <a:r>
              <a:rPr lang="en-US" baseline="0" dirty="0" smtClean="0"/>
              <a:t>  YOU WILL BE ABLE TO REVISIT THE TIMES ALLOCATED TO THE DIFFERENT PARTS OF THE BAW LESSON.  YOU CAN HAVE THEM THINK ABOUT YOUR FIRST QUESTION THROUGH THE LENS OF A MM LESSON – HAVE THEM IDENTIFY THE MAIN PURPOSE AND THEN IDENTIFY WHERE STUDENTS WILL HAVE THE OPPORTUNITY TO INTERACT WITH THAT PURPOSE </a:t>
            </a:r>
          </a:p>
          <a:p>
            <a:endParaRPr lang="en-US" baseline="0" dirty="0" smtClean="0"/>
          </a:p>
          <a:p>
            <a:r>
              <a:rPr lang="en-US" baseline="0" smtClean="0"/>
              <a:t>YOU MAY IDENTIFY SPECIFIC LESSONS FOR TEACHERS TO LOOK AT SO THAT THERE ARE SEVERAL TEACHERS DISCUSSING THE SAME LESSON.</a:t>
            </a:r>
            <a:endParaRPr lang="en-US" smtClean="0"/>
          </a:p>
          <a:p>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marL="635000" indent="-292100">
              <a:spcAft>
                <a:spcPts val="600"/>
              </a:spcAft>
              <a:buFont typeface="Wingdings" charset="2"/>
              <a:buChar char="§"/>
              <a:defRPr sz="2600"/>
            </a:lvl2pPr>
            <a:lvl3pPr marL="1079500" indent="-511175">
              <a:spcAft>
                <a:spcPts val="600"/>
              </a:spcAft>
              <a:buFont typeface="Lucida Grande"/>
              <a:buChar char="—"/>
              <a:defRPr sz="2400"/>
            </a:lvl3pPr>
            <a:lvl4pPr marL="1079500" indent="-511175">
              <a:spcAft>
                <a:spcPts val="600"/>
              </a:spcAft>
              <a:buFontTx/>
              <a:buNone/>
              <a:defRPr sz="2400"/>
            </a:lvl4pPr>
            <a:lvl5pPr marL="1143000" indent="0">
              <a:buNone/>
              <a:defRPr sz="2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1" name="Picture 10" descr="DSClogo_H_1C.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98474" y="6126163"/>
            <a:ext cx="1611873" cy="503237"/>
          </a:xfrm>
          <a:prstGeom prst="rect">
            <a:avLst/>
          </a:prstGeom>
        </p:spPr>
      </p:pic>
      <p:sp>
        <p:nvSpPr>
          <p:cNvPr id="13" name="TextBox 12"/>
          <p:cNvSpPr txBox="1"/>
          <p:nvPr/>
        </p:nvSpPr>
        <p:spPr>
          <a:xfrm>
            <a:off x="3615266" y="6383867"/>
            <a:ext cx="1913467" cy="215444"/>
          </a:xfrm>
          <a:prstGeom prst="rect">
            <a:avLst/>
          </a:prstGeom>
          <a:noFill/>
        </p:spPr>
        <p:txBody>
          <a:bodyPr wrap="square" rtlCol="0">
            <a:spAutoFit/>
          </a:bodyPr>
          <a:lstStyle/>
          <a:p>
            <a:pPr algn="ctr"/>
            <a:r>
              <a:rPr lang="en-US" sz="800" dirty="0" smtClean="0"/>
              <a:t>© Developmental Studies Center</a:t>
            </a:r>
            <a:endParaRPr lang="en-US" sz="800" dirty="0"/>
          </a:p>
        </p:txBody>
      </p:sp>
      <p:sp>
        <p:nvSpPr>
          <p:cNvPr id="14" name="Title 1"/>
          <p:cNvSpPr>
            <a:spLocks noGrp="1"/>
          </p:cNvSpPr>
          <p:nvPr>
            <p:ph type="title"/>
          </p:nvPr>
        </p:nvSpPr>
        <p:spPr>
          <a:xfrm>
            <a:off x="498474" y="484094"/>
            <a:ext cx="8188326" cy="715313"/>
          </a:xfrm>
        </p:spPr>
        <p:txBody>
          <a:bodyPr/>
          <a:lstStyle/>
          <a:p>
            <a:r>
              <a:rPr lang="en-US" smtClean="0"/>
              <a:t>Click to edit Master 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514" y="605118"/>
            <a:ext cx="7973579" cy="53788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92727" y="1277470"/>
            <a:ext cx="7973580" cy="22187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92727" y="3630708"/>
            <a:ext cx="7973580" cy="22187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pic>
        <p:nvPicPr>
          <p:cNvPr id="2" name="Picture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728" y="6051176"/>
            <a:ext cx="1655330" cy="504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8349515"/>
      </p:ext>
    </p:extLst>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2" name="Rectangle 11"/>
          <p:cNvSpPr/>
          <p:nvPr/>
        </p:nvSpPr>
        <p:spPr>
          <a:xfrm>
            <a:off x="282575" y="4536224"/>
            <a:ext cx="2174377" cy="2039112"/>
          </a:xfrm>
          <a:prstGeom prst="rect">
            <a:avLst/>
          </a:prstGeom>
          <a:solidFill>
            <a:srgbClr val="FFC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20" name="Picture 19" descr="DSClogo_V_1C_tagline.gif"/>
          <p:cNvPicPr>
            <a:picLocks noChangeAspect="1"/>
          </p:cNvPicPr>
          <p:nvPr userDrawn="1"/>
        </p:nvPicPr>
        <p:blipFill>
          <a:blip r:embed="rId2"/>
          <a:srcRect r="-135785" b="-135785"/>
          <a:stretch>
            <a:fillRect/>
          </a:stretch>
        </p:blipFill>
        <p:spPr>
          <a:xfrm>
            <a:off x="635015" y="4703361"/>
            <a:ext cx="3555986" cy="3711716"/>
          </a:xfrm>
          <a:prstGeom prst="rect">
            <a:avLst/>
          </a:prstGeom>
        </p:spPr>
      </p:pic>
      <p:sp>
        <p:nvSpPr>
          <p:cNvPr id="23" name="Rectangle 22"/>
          <p:cNvSpPr/>
          <p:nvPr/>
        </p:nvSpPr>
        <p:spPr>
          <a:xfrm>
            <a:off x="2586684" y="4534453"/>
            <a:ext cx="6273154" cy="2039112"/>
          </a:xfrm>
          <a:prstGeom prst="rect">
            <a:avLst/>
          </a:prstGeom>
          <a:solidFill>
            <a:srgbClr val="4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Title 1"/>
          <p:cNvSpPr>
            <a:spLocks noGrp="1"/>
          </p:cNvSpPr>
          <p:nvPr>
            <p:ph type="ctrTitle"/>
          </p:nvPr>
        </p:nvSpPr>
        <p:spPr>
          <a:xfrm>
            <a:off x="2895600" y="5294997"/>
            <a:ext cx="5887542" cy="1114270"/>
          </a:xfrm>
        </p:spPr>
        <p:txBody>
          <a:bodyPr tIns="0" anchor="ctr">
            <a:noAutofit/>
          </a:bodyPr>
          <a:lstStyle>
            <a:lvl1pPr>
              <a:defRPr sz="3600">
                <a:solidFill>
                  <a:srgbClr val="400080"/>
                </a:solidFill>
              </a:defRPr>
            </a:lvl1pPr>
          </a:lstStyle>
          <a:p>
            <a:r>
              <a:rPr lang="en-US" dirty="0" smtClean="0"/>
              <a:t>Click to edit Master title style</a:t>
            </a:r>
            <a:endParaRPr dirty="0"/>
          </a:p>
        </p:txBody>
      </p:sp>
      <p:sp>
        <p:nvSpPr>
          <p:cNvPr id="25" name="Subtitle 2"/>
          <p:cNvSpPr>
            <a:spLocks noGrp="1"/>
          </p:cNvSpPr>
          <p:nvPr>
            <p:ph type="subTitle" idx="1"/>
          </p:nvPr>
        </p:nvSpPr>
        <p:spPr>
          <a:xfrm>
            <a:off x="2895600" y="4724400"/>
            <a:ext cx="5887542" cy="475057"/>
          </a:xfrm>
        </p:spPr>
        <p:txBody>
          <a:bodyPr>
            <a:normAutofit/>
          </a:bodyPr>
          <a:lstStyle>
            <a:lvl1pPr marL="0" indent="0" algn="l">
              <a:spcBef>
                <a:spcPts val="300"/>
              </a:spcBef>
              <a:buNone/>
              <a:defRPr sz="1800" baseline="0">
                <a:solidFill>
                  <a:srgbClr val="FFCE0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dirty="0"/>
          </a:p>
        </p:txBody>
      </p:sp>
      <p:sp>
        <p:nvSpPr>
          <p:cNvPr id="22" name="Picture Placeholder 21"/>
          <p:cNvSpPr>
            <a:spLocks noGrp="1"/>
          </p:cNvSpPr>
          <p:nvPr>
            <p:ph type="pic" sz="quarter" idx="12"/>
          </p:nvPr>
        </p:nvSpPr>
        <p:spPr>
          <a:xfrm>
            <a:off x="6629400" y="228600"/>
            <a:ext cx="2209800" cy="4191000"/>
          </a:xfrm>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bg>
      <p:bgPr>
        <a:solidFill>
          <a:srgbClr val="400080"/>
        </a:solidFill>
        <a:effectLst/>
      </p:bgPr>
    </p:bg>
    <p:spTree>
      <p:nvGrpSpPr>
        <p:cNvPr id="1" name=""/>
        <p:cNvGrpSpPr/>
        <p:nvPr/>
      </p:nvGrpSpPr>
      <p:grpSpPr>
        <a:xfrm>
          <a:off x="0" y="0"/>
          <a:ext cx="0" cy="0"/>
          <a:chOff x="0" y="0"/>
          <a:chExt cx="0" cy="0"/>
        </a:xfrm>
      </p:grpSpPr>
      <p:pic>
        <p:nvPicPr>
          <p:cNvPr id="7" name="Picture 6" descr="DSClogo_H_1C.pdf"/>
          <p:cNvPicPr>
            <a:picLocks noChangeAspect="1"/>
          </p:cNvPicPr>
          <p:nvPr/>
        </p:nvPicPr>
        <p:blipFill>
          <a:blip r:embed="rId2"/>
          <a:stretch>
            <a:fillRect/>
          </a:stretch>
        </p:blipFill>
        <p:spPr>
          <a:xfrm>
            <a:off x="504623" y="6126163"/>
            <a:ext cx="1599574" cy="503237"/>
          </a:xfrm>
          <a:prstGeom prst="rect">
            <a:avLst/>
          </a:prstGeom>
        </p:spPr>
      </p:pic>
      <p:sp>
        <p:nvSpPr>
          <p:cNvPr id="9" name="TextBox 8"/>
          <p:cNvSpPr txBox="1"/>
          <p:nvPr/>
        </p:nvSpPr>
        <p:spPr>
          <a:xfrm>
            <a:off x="3615266" y="6383867"/>
            <a:ext cx="1913467" cy="215444"/>
          </a:xfrm>
          <a:prstGeom prst="rect">
            <a:avLst/>
          </a:prstGeom>
          <a:noFill/>
        </p:spPr>
        <p:txBody>
          <a:bodyPr wrap="square" rtlCol="0">
            <a:spAutoFit/>
          </a:bodyPr>
          <a:lstStyle/>
          <a:p>
            <a:pPr algn="ctr"/>
            <a:r>
              <a:rPr lang="en-US" sz="800" dirty="0" smtClean="0">
                <a:solidFill>
                  <a:schemeClr val="bg1"/>
                </a:solidFill>
              </a:rPr>
              <a:t>© Developmental Studies Center</a:t>
            </a:r>
            <a:endParaRPr lang="en-US" sz="800" dirty="0">
              <a:solidFill>
                <a:schemeClr val="bg1"/>
              </a:solidFill>
            </a:endParaRPr>
          </a:p>
        </p:txBody>
      </p:sp>
      <p:sp>
        <p:nvSpPr>
          <p:cNvPr id="10" name="Title 1"/>
          <p:cNvSpPr>
            <a:spLocks noGrp="1"/>
          </p:cNvSpPr>
          <p:nvPr>
            <p:ph type="title"/>
          </p:nvPr>
        </p:nvSpPr>
        <p:spPr>
          <a:xfrm>
            <a:off x="498474" y="484094"/>
            <a:ext cx="8188326" cy="715313"/>
          </a:xfrm>
        </p:spPr>
        <p:txBody>
          <a:bodyPr/>
          <a:lstStyle/>
          <a:p>
            <a:r>
              <a:rPr lang="en-US" smtClean="0"/>
              <a:t>Click to edit Master title style</a:t>
            </a:r>
            <a:endParaRPr dirty="0"/>
          </a:p>
        </p:txBody>
      </p:sp>
      <p:sp>
        <p:nvSpPr>
          <p:cNvPr id="16" name="Picture Placeholder 15"/>
          <p:cNvSpPr>
            <a:spLocks noGrp="1"/>
          </p:cNvSpPr>
          <p:nvPr>
            <p:ph type="pic" sz="quarter" idx="13"/>
          </p:nvPr>
        </p:nvSpPr>
        <p:spPr>
          <a:xfrm>
            <a:off x="504824" y="1460500"/>
            <a:ext cx="8181976" cy="4381500"/>
          </a:xfrm>
        </p:spPr>
        <p:txBody>
          <a:bodyPr/>
          <a:lstStyle/>
          <a:p>
            <a:r>
              <a:rPr lang="en-US" smtClean="0"/>
              <a:t>Click icon to add picture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Pr>
        <a:solidFill>
          <a:srgbClr val="400080"/>
        </a:solidFill>
        <a:effectLst/>
      </p:bgPr>
    </p:bg>
    <p:spTree>
      <p:nvGrpSpPr>
        <p:cNvPr id="1" name=""/>
        <p:cNvGrpSpPr/>
        <p:nvPr/>
      </p:nvGrpSpPr>
      <p:grpSpPr>
        <a:xfrm>
          <a:off x="0" y="0"/>
          <a:ext cx="0" cy="0"/>
          <a:chOff x="0" y="0"/>
          <a:chExt cx="0" cy="0"/>
        </a:xfrm>
      </p:grpSpPr>
      <p:sp>
        <p:nvSpPr>
          <p:cNvPr id="9" name="Rectangle 8"/>
          <p:cNvSpPr/>
          <p:nvPr/>
        </p:nvSpPr>
        <p:spPr>
          <a:xfrm>
            <a:off x="457200" y="457200"/>
            <a:ext cx="152400" cy="6116638"/>
          </a:xfrm>
          <a:prstGeom prst="rect">
            <a:avLst/>
          </a:prstGeom>
          <a:solidFill>
            <a:srgbClr val="FFC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Title 1"/>
          <p:cNvSpPr>
            <a:spLocks noGrp="1"/>
          </p:cNvSpPr>
          <p:nvPr>
            <p:ph type="title"/>
          </p:nvPr>
        </p:nvSpPr>
        <p:spPr>
          <a:xfrm>
            <a:off x="899626" y="484094"/>
            <a:ext cx="7863374" cy="715313"/>
          </a:xfrm>
        </p:spPr>
        <p:txBody>
          <a:bodyPr/>
          <a:lstStyle/>
          <a:p>
            <a:r>
              <a:rPr lang="en-US" smtClean="0"/>
              <a:t>Click to edit Master title style</a:t>
            </a:r>
            <a:endParaRPr dirty="0"/>
          </a:p>
        </p:txBody>
      </p:sp>
      <p:sp>
        <p:nvSpPr>
          <p:cNvPr id="12" name="Text Placeholder 11"/>
          <p:cNvSpPr>
            <a:spLocks noGrp="1"/>
          </p:cNvSpPr>
          <p:nvPr>
            <p:ph type="body" sz="quarter" idx="13"/>
          </p:nvPr>
        </p:nvSpPr>
        <p:spPr>
          <a:xfrm>
            <a:off x="900113" y="1397000"/>
            <a:ext cx="7862887" cy="5176838"/>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8518" y="1477963"/>
            <a:ext cx="3657600" cy="4140200"/>
          </a:xfrm>
        </p:spPr>
        <p:txBody>
          <a:bodyPr>
            <a:normAutofit/>
          </a:bodyPr>
          <a:lstStyle>
            <a:lvl1pPr marL="228600" marR="0" indent="-6350" algn="r"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sz="1800"/>
            </a:lvl1pPr>
            <a:lvl2pPr marL="460375" indent="-238125">
              <a:defRPr sz="1800"/>
            </a:lvl2pPr>
            <a:lvl3pPr marL="746125" indent="-288925">
              <a:defRPr sz="1800"/>
            </a:lvl3pPr>
            <a:lvl4pPr>
              <a:defRPr sz="1800"/>
            </a:lvl4pPr>
            <a:lvl5pPr marL="746125" indent="0">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a:pPr>
            <a:r>
              <a:rPr lang="en-US" smtClean="0"/>
              <a:t>Click to edit Master text styles</a:t>
            </a:r>
          </a:p>
          <a:p>
            <a:pPr marL="228600" marR="0" lvl="1" indent="-228600" algn="l"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a:pPr>
            <a:r>
              <a:rPr lang="en-US" smtClean="0"/>
              <a:t>Second level</a:t>
            </a:r>
          </a:p>
          <a:p>
            <a:pPr marL="228600" marR="0" lvl="2" indent="-228600" algn="l"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a:pPr>
            <a:r>
              <a:rPr lang="en-US" smtClean="0"/>
              <a:t>Third level</a:t>
            </a:r>
          </a:p>
          <a:p>
            <a:pPr marL="228600" marR="0" lvl="3" indent="-228600" algn="l"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a:pPr>
            <a:r>
              <a:rPr lang="en-US" smtClean="0"/>
              <a:t>Fourth level</a:t>
            </a:r>
          </a:p>
        </p:txBody>
      </p:sp>
      <p:sp>
        <p:nvSpPr>
          <p:cNvPr id="4" name="Content Placeholder 3"/>
          <p:cNvSpPr>
            <a:spLocks noGrp="1"/>
          </p:cNvSpPr>
          <p:nvPr>
            <p:ph sz="half" idx="2"/>
          </p:nvPr>
        </p:nvSpPr>
        <p:spPr>
          <a:xfrm>
            <a:off x="4399878" y="1477963"/>
            <a:ext cx="3657600" cy="4140200"/>
          </a:xfrm>
        </p:spPr>
        <p:txBody>
          <a:bodyPr>
            <a:normAutofit/>
          </a:bodyPr>
          <a:lstStyle>
            <a:lvl1pPr>
              <a:defRPr sz="1800"/>
            </a:lvl1pPr>
            <a:lvl2pPr marL="460375" indent="-238125">
              <a:defRPr sz="1800"/>
            </a:lvl2pPr>
            <a:lvl3pPr marL="746125" indent="-285750">
              <a:defRPr sz="1800"/>
            </a:lvl3pPr>
            <a:lvl4pPr>
              <a:defRPr sz="1800"/>
            </a:lvl4pPr>
            <a:lvl5pPr marL="746125" indent="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3" name="Picture 12" descr="DSClogo_H_1C.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98474" y="6126163"/>
            <a:ext cx="1611873" cy="503237"/>
          </a:xfrm>
          <a:prstGeom prst="rect">
            <a:avLst/>
          </a:prstGeom>
        </p:spPr>
      </p:pic>
      <p:sp>
        <p:nvSpPr>
          <p:cNvPr id="15" name="TextBox 14"/>
          <p:cNvSpPr txBox="1"/>
          <p:nvPr/>
        </p:nvSpPr>
        <p:spPr>
          <a:xfrm>
            <a:off x="3615266" y="6383867"/>
            <a:ext cx="1913467" cy="215444"/>
          </a:xfrm>
          <a:prstGeom prst="rect">
            <a:avLst/>
          </a:prstGeom>
          <a:noFill/>
        </p:spPr>
        <p:txBody>
          <a:bodyPr wrap="square" rtlCol="0">
            <a:spAutoFit/>
          </a:bodyPr>
          <a:lstStyle/>
          <a:p>
            <a:pPr algn="ctr"/>
            <a:r>
              <a:rPr lang="en-US" sz="800" dirty="0" smtClean="0"/>
              <a:t>© Developmental Studies Center</a:t>
            </a:r>
            <a:endParaRPr lang="en-US" sz="800" dirty="0"/>
          </a:p>
        </p:txBody>
      </p:sp>
      <p:sp>
        <p:nvSpPr>
          <p:cNvPr id="21" name="Title 1"/>
          <p:cNvSpPr>
            <a:spLocks noGrp="1"/>
          </p:cNvSpPr>
          <p:nvPr>
            <p:ph type="title"/>
          </p:nvPr>
        </p:nvSpPr>
        <p:spPr>
          <a:xfrm>
            <a:off x="498474" y="484094"/>
            <a:ext cx="7556313" cy="715313"/>
          </a:xfrm>
        </p:spPr>
        <p:txBody>
          <a:bodyPr/>
          <a:lstStyle/>
          <a:p>
            <a:r>
              <a:rPr lang="en-US" smtClean="0"/>
              <a:t>Click to edit Master title style</a:t>
            </a: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pic>
        <p:nvPicPr>
          <p:cNvPr id="9" name="Picture 8" descr="DSClogo_H_1C.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98474" y="6126163"/>
            <a:ext cx="1611873" cy="503237"/>
          </a:xfrm>
          <a:prstGeom prst="rect">
            <a:avLst/>
          </a:prstGeom>
        </p:spPr>
      </p:pic>
      <p:sp>
        <p:nvSpPr>
          <p:cNvPr id="11" name="TextBox 10"/>
          <p:cNvSpPr txBox="1"/>
          <p:nvPr/>
        </p:nvSpPr>
        <p:spPr>
          <a:xfrm>
            <a:off x="3615266" y="6383867"/>
            <a:ext cx="1913467" cy="215444"/>
          </a:xfrm>
          <a:prstGeom prst="rect">
            <a:avLst/>
          </a:prstGeom>
          <a:noFill/>
        </p:spPr>
        <p:txBody>
          <a:bodyPr wrap="square" rtlCol="0">
            <a:spAutoFit/>
          </a:bodyPr>
          <a:lstStyle/>
          <a:p>
            <a:pPr algn="ctr"/>
            <a:r>
              <a:rPr lang="en-US" sz="800" dirty="0" smtClean="0"/>
              <a:t>© Developmental Studies Center</a:t>
            </a:r>
            <a:endParaRPr lang="en-US" sz="800" dirty="0"/>
          </a:p>
        </p:txBody>
      </p:sp>
      <p:sp>
        <p:nvSpPr>
          <p:cNvPr id="17" name="Title 1"/>
          <p:cNvSpPr>
            <a:spLocks noGrp="1"/>
          </p:cNvSpPr>
          <p:nvPr>
            <p:ph type="title"/>
          </p:nvPr>
        </p:nvSpPr>
        <p:spPr>
          <a:xfrm>
            <a:off x="498474" y="484094"/>
            <a:ext cx="8264526" cy="715313"/>
          </a:xfrm>
        </p:spPr>
        <p:txBody>
          <a:bodyPr/>
          <a:lstStyle/>
          <a:p>
            <a:r>
              <a:rPr lang="en-US" smtClean="0"/>
              <a:t>Click to edit Master title style</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pic>
        <p:nvPicPr>
          <p:cNvPr id="6" name="Picture 5" descr="DSClogo_H_1C.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98474" y="6126163"/>
            <a:ext cx="1611873" cy="503237"/>
          </a:xfrm>
          <a:prstGeom prst="rect">
            <a:avLst/>
          </a:prstGeom>
        </p:spPr>
      </p:pic>
      <p:sp>
        <p:nvSpPr>
          <p:cNvPr id="8" name="TextBox 7"/>
          <p:cNvSpPr txBox="1"/>
          <p:nvPr/>
        </p:nvSpPr>
        <p:spPr>
          <a:xfrm>
            <a:off x="3615266" y="6383867"/>
            <a:ext cx="1913467" cy="215444"/>
          </a:xfrm>
          <a:prstGeom prst="rect">
            <a:avLst/>
          </a:prstGeom>
          <a:noFill/>
        </p:spPr>
        <p:txBody>
          <a:bodyPr wrap="square" rtlCol="0">
            <a:spAutoFit/>
          </a:bodyPr>
          <a:lstStyle/>
          <a:p>
            <a:pPr algn="ctr"/>
            <a:r>
              <a:rPr lang="en-US" sz="800" dirty="0" smtClean="0"/>
              <a:t>© Developmental Studies Center</a:t>
            </a:r>
            <a:endParaRPr lang="en-US" sz="800" dirty="0"/>
          </a:p>
        </p:txBody>
      </p:sp>
      <p:sp>
        <p:nvSpPr>
          <p:cNvPr id="10" name="Slide Number Placeholder 5"/>
          <p:cNvSpPr>
            <a:spLocks noGrp="1"/>
          </p:cNvSpPr>
          <p:nvPr>
            <p:ph type="sldNum" sz="quarter" idx="12"/>
          </p:nvPr>
        </p:nvSpPr>
        <p:spPr>
          <a:xfrm>
            <a:off x="8305800" y="484094"/>
            <a:ext cx="554038" cy="715313"/>
          </a:xfrm>
          <a:prstGeom prst="rect">
            <a:avLst/>
          </a:prstGeom>
          <a:solidFill>
            <a:srgbClr val="FF6600"/>
          </a:solidFill>
        </p:spPr>
        <p:txBody>
          <a:bodyPr/>
          <a:lstStyle>
            <a:lvl1pPr algn="ctr">
              <a:defRPr>
                <a:solidFill>
                  <a:srgbClr val="400080"/>
                </a:solidFill>
              </a:defRPr>
            </a:lvl1pPr>
          </a:lstStyle>
          <a:p>
            <a:pPr>
              <a:defRPr/>
            </a:pPr>
            <a:r>
              <a:rPr lang="en-US" smtClean="0"/>
              <a:t>1</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512" y="605118"/>
            <a:ext cx="7973579" cy="53788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92728" y="1277471"/>
            <a:ext cx="3916795"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48069" y="1277471"/>
            <a:ext cx="3918239"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512" y="619125"/>
            <a:ext cx="7973579" cy="45664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92728" y="1277470"/>
            <a:ext cx="3916795" cy="22187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92728" y="3630706"/>
            <a:ext cx="3916795" cy="22187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748069" y="1277471"/>
            <a:ext cx="3918239"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8188326" cy="769375"/>
          </a:xfrm>
          <a:prstGeom prst="rect">
            <a:avLst/>
          </a:prstGeom>
          <a:solidFill>
            <a:srgbClr val="FFCE08"/>
          </a:solidFill>
        </p:spPr>
        <p:txBody>
          <a:bodyPr vert="horz" lIns="91440" tIns="45720" rIns="91440" bIns="45720" rtlCol="0" anchor="t" anchorCtr="0">
            <a:noAutofit/>
          </a:bodyPr>
          <a:lstStyle/>
          <a:p>
            <a:r>
              <a:rPr lang="en-US" smtClean="0"/>
              <a:t>Click to edit Master title style</a:t>
            </a:r>
            <a:endParaRPr dirty="0"/>
          </a:p>
        </p:txBody>
      </p:sp>
      <p:sp>
        <p:nvSpPr>
          <p:cNvPr id="3" name="Text Placeholder 2"/>
          <p:cNvSpPr>
            <a:spLocks noGrp="1"/>
          </p:cNvSpPr>
          <p:nvPr>
            <p:ph type="body" idx="1"/>
          </p:nvPr>
        </p:nvSpPr>
        <p:spPr>
          <a:xfrm>
            <a:off x="498474" y="1484372"/>
            <a:ext cx="8188326" cy="464179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4"/>
            <a:r>
              <a:rPr lang="en-US" dirty="0" smtClean="0"/>
              <a:t>Fourth level</a:t>
            </a: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2" r:id="rId10"/>
    <p:sldLayoutId id="2147483803" r:id="rId11"/>
  </p:sldLayoutIdLst>
  <p:timing>
    <p:tnLst>
      <p:par>
        <p:cTn id="1" dur="indefinite" restart="never" nodeType="tmRoot"/>
      </p:par>
    </p:tnLst>
  </p:timing>
  <p:txStyles>
    <p:titleStyle>
      <a:lvl1pPr algn="l" defTabSz="914400" rtl="0" eaLnBrk="1" latinLnBrk="0" hangingPunct="1">
        <a:spcBef>
          <a:spcPct val="0"/>
        </a:spcBef>
        <a:buNone/>
        <a:defRPr sz="3600" b="0" kern="1200">
          <a:solidFill>
            <a:srgbClr val="680BA9"/>
          </a:solidFill>
          <a:latin typeface="+mj-lt"/>
          <a:ea typeface="+mj-ea"/>
          <a:cs typeface="+mj-cs"/>
        </a:defRPr>
      </a:lvl1pPr>
    </p:titleStyle>
    <p:bodyStyle>
      <a:lvl1pPr marL="0" indent="0" algn="l" defTabSz="914400" rtl="0" eaLnBrk="1" latinLnBrk="0" hangingPunct="1">
        <a:spcBef>
          <a:spcPts val="2000"/>
        </a:spcBef>
        <a:buClr>
          <a:srgbClr val="400080"/>
        </a:buClr>
        <a:buSzPct val="75000"/>
        <a:buFont typeface="Wingdings" pitchFamily="2" charset="2"/>
        <a:buNone/>
        <a:defRPr sz="3200" b="0" i="0" kern="1200">
          <a:solidFill>
            <a:srgbClr val="660066"/>
          </a:solidFill>
          <a:latin typeface="Arial"/>
          <a:ea typeface="+mn-ea"/>
          <a:cs typeface="Arial"/>
        </a:defRPr>
      </a:lvl1pPr>
      <a:lvl2pPr marL="635000" indent="-292100" algn="l" defTabSz="914400" rtl="0" eaLnBrk="1" latinLnBrk="0" hangingPunct="1">
        <a:spcBef>
          <a:spcPts val="600"/>
        </a:spcBef>
        <a:spcAft>
          <a:spcPts val="600"/>
        </a:spcAft>
        <a:buClrTx/>
        <a:buSzPct val="100000"/>
        <a:buFont typeface="Wingdings" charset="2"/>
        <a:buChar char="§"/>
        <a:defRPr sz="2600" b="0" i="0" kern="1200">
          <a:solidFill>
            <a:srgbClr val="660066"/>
          </a:solidFill>
          <a:latin typeface="Arial"/>
          <a:ea typeface="+mn-ea"/>
          <a:cs typeface="Arial"/>
        </a:defRPr>
      </a:lvl2pPr>
      <a:lvl3pPr marL="920750" indent="-463550" algn="l" defTabSz="914400" rtl="0" eaLnBrk="1" latinLnBrk="0" hangingPunct="1">
        <a:spcBef>
          <a:spcPts val="600"/>
        </a:spcBef>
        <a:spcAft>
          <a:spcPts val="600"/>
        </a:spcAft>
        <a:buClr>
          <a:srgbClr val="400080"/>
        </a:buClr>
        <a:buSzPct val="100000"/>
        <a:buFont typeface="Lucida Grande"/>
        <a:buChar char="—"/>
        <a:defRPr sz="2400" b="0" i="0" kern="1200">
          <a:solidFill>
            <a:srgbClr val="660066"/>
          </a:solidFill>
          <a:latin typeface="Arial"/>
          <a:ea typeface="+mn-ea"/>
          <a:cs typeface="Arial"/>
        </a:defRPr>
      </a:lvl3pPr>
      <a:lvl4pPr marL="914400" indent="-347472" algn="l" defTabSz="914400" rtl="0" eaLnBrk="1" latinLnBrk="0" hangingPunct="1">
        <a:spcBef>
          <a:spcPts val="600"/>
        </a:spcBef>
        <a:buClr>
          <a:srgbClr val="400080"/>
        </a:buClr>
        <a:buSzPct val="100000"/>
        <a:buFont typeface="Lucida Grande"/>
        <a:buNone/>
        <a:defRPr sz="1800" b="0" i="0" kern="1200">
          <a:solidFill>
            <a:schemeClr val="tx1"/>
          </a:solidFill>
          <a:latin typeface="Arial"/>
          <a:ea typeface="+mn-ea"/>
          <a:cs typeface="Arial"/>
        </a:defRPr>
      </a:lvl4pPr>
      <a:lvl5pPr marL="1143000" indent="-228600" algn="l" defTabSz="914400" rtl="0" eaLnBrk="1" latinLnBrk="0" hangingPunct="1">
        <a:spcBef>
          <a:spcPts val="600"/>
        </a:spcBef>
        <a:spcAft>
          <a:spcPts val="600"/>
        </a:spcAft>
        <a:buClr>
          <a:schemeClr val="accent1"/>
        </a:buClr>
        <a:buSzPct val="75000"/>
        <a:buFont typeface="Wingdings" pitchFamily="2" charset="2"/>
        <a:buNone/>
        <a:defRPr sz="2200" b="0" i="0" kern="1200">
          <a:solidFill>
            <a:srgbClr val="660066"/>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9"/>
          <p:cNvSpPr txBox="1">
            <a:spLocks noChangeArrowheads="1"/>
          </p:cNvSpPr>
          <p:nvPr/>
        </p:nvSpPr>
        <p:spPr bwMode="auto">
          <a:xfrm>
            <a:off x="844262" y="5109883"/>
            <a:ext cx="7342909" cy="109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sz="2400">
                <a:solidFill>
                  <a:schemeClr val="tx1"/>
                </a:solidFill>
                <a:latin typeface="Helvetica" pitchFamily="-108" charset="0"/>
                <a:ea typeface="ＭＳ Ｐゴシック" pitchFamily="-108" charset="-128"/>
              </a:defRPr>
            </a:lvl1pPr>
            <a:lvl2pPr marL="37931725" indent="-37474525">
              <a:defRPr sz="2400">
                <a:solidFill>
                  <a:schemeClr val="tx1"/>
                </a:solidFill>
                <a:latin typeface="Helvetica" pitchFamily="-108" charset="0"/>
                <a:ea typeface="ＭＳ Ｐゴシック" pitchFamily="-108" charset="-128"/>
              </a:defRPr>
            </a:lvl2pPr>
            <a:lvl3pPr>
              <a:defRPr sz="2400">
                <a:solidFill>
                  <a:schemeClr val="tx1"/>
                </a:solidFill>
                <a:latin typeface="Helvetica" pitchFamily="-108" charset="0"/>
                <a:ea typeface="ＭＳ Ｐゴシック" pitchFamily="-108" charset="-128"/>
              </a:defRPr>
            </a:lvl3pPr>
            <a:lvl4pPr>
              <a:defRPr sz="2400">
                <a:solidFill>
                  <a:schemeClr val="tx1"/>
                </a:solidFill>
                <a:latin typeface="Helvetica" pitchFamily="-108" charset="0"/>
                <a:ea typeface="ＭＳ Ｐゴシック" pitchFamily="-108" charset="-128"/>
              </a:defRPr>
            </a:lvl4pPr>
            <a:lvl5pPr>
              <a:defRPr sz="2400">
                <a:solidFill>
                  <a:schemeClr val="tx1"/>
                </a:solidFill>
                <a:latin typeface="Helvetica" pitchFamily="-108" charset="0"/>
                <a:ea typeface="ＭＳ Ｐゴシック" pitchFamily="-108" charset="-128"/>
              </a:defRPr>
            </a:lvl5pPr>
            <a:lvl6pPr marL="457200" eaLnBrk="0" fontAlgn="base" hangingPunct="0">
              <a:spcBef>
                <a:spcPct val="0"/>
              </a:spcBef>
              <a:spcAft>
                <a:spcPct val="0"/>
              </a:spcAft>
              <a:defRPr sz="2400">
                <a:solidFill>
                  <a:schemeClr val="tx1"/>
                </a:solidFill>
                <a:latin typeface="Helvetica" pitchFamily="-108" charset="0"/>
                <a:ea typeface="ＭＳ Ｐゴシック" pitchFamily="-108" charset="-128"/>
              </a:defRPr>
            </a:lvl6pPr>
            <a:lvl7pPr marL="914400" eaLnBrk="0" fontAlgn="base" hangingPunct="0">
              <a:spcBef>
                <a:spcPct val="0"/>
              </a:spcBef>
              <a:spcAft>
                <a:spcPct val="0"/>
              </a:spcAft>
              <a:defRPr sz="2400">
                <a:solidFill>
                  <a:schemeClr val="tx1"/>
                </a:solidFill>
                <a:latin typeface="Helvetica" pitchFamily="-108" charset="0"/>
                <a:ea typeface="ＭＳ Ｐゴシック" pitchFamily="-108" charset="-128"/>
              </a:defRPr>
            </a:lvl7pPr>
            <a:lvl8pPr marL="1371600" eaLnBrk="0" fontAlgn="base" hangingPunct="0">
              <a:spcBef>
                <a:spcPct val="0"/>
              </a:spcBef>
              <a:spcAft>
                <a:spcPct val="0"/>
              </a:spcAft>
              <a:defRPr sz="2400">
                <a:solidFill>
                  <a:schemeClr val="tx1"/>
                </a:solidFill>
                <a:latin typeface="Helvetica" pitchFamily="-108" charset="0"/>
                <a:ea typeface="ＭＳ Ｐゴシック" pitchFamily="-108" charset="-128"/>
              </a:defRPr>
            </a:lvl8pPr>
            <a:lvl9pPr marL="1828800" eaLnBrk="0" fontAlgn="base" hangingPunct="0">
              <a:spcBef>
                <a:spcPct val="0"/>
              </a:spcBef>
              <a:spcAft>
                <a:spcPct val="0"/>
              </a:spcAft>
              <a:defRPr sz="2400">
                <a:solidFill>
                  <a:schemeClr val="tx1"/>
                </a:solidFill>
                <a:latin typeface="Helvetica" pitchFamily="-108" charset="0"/>
                <a:ea typeface="ＭＳ Ｐゴシック" pitchFamily="-108" charset="-128"/>
              </a:defRPr>
            </a:lvl9pPr>
          </a:lstStyle>
          <a:p>
            <a:pPr algn="ctr"/>
            <a:r>
              <a:rPr lang="en-US" sz="2900" b="1" dirty="0">
                <a:solidFill>
                  <a:srgbClr val="16165D"/>
                </a:solidFill>
              </a:rPr>
              <a:t>Franklin, WI</a:t>
            </a:r>
          </a:p>
          <a:p>
            <a:pPr algn="ctr"/>
            <a:r>
              <a:rPr lang="en-US" sz="2900" b="1" dirty="0" smtClean="0">
                <a:solidFill>
                  <a:srgbClr val="16165D"/>
                </a:solidFill>
              </a:rPr>
              <a:t>June 13, 2011</a:t>
            </a:r>
            <a:endParaRPr lang="en-US" sz="2900" b="1" dirty="0">
              <a:solidFill>
                <a:srgbClr val="16165D"/>
              </a:solidFill>
            </a:endParaRPr>
          </a:p>
          <a:p>
            <a:pPr algn="ctr"/>
            <a:endParaRPr lang="en-US" sz="800" dirty="0"/>
          </a:p>
        </p:txBody>
      </p:sp>
      <p:sp>
        <p:nvSpPr>
          <p:cNvPr id="18435" name="Rectangle 48"/>
          <p:cNvSpPr>
            <a:spLocks noChangeArrowheads="1"/>
          </p:cNvSpPr>
          <p:nvPr/>
        </p:nvSpPr>
        <p:spPr bwMode="auto">
          <a:xfrm>
            <a:off x="6544830" y="2060482"/>
            <a:ext cx="165783" cy="45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8" tIns="41029" rIns="82058" bIns="41029">
            <a:spAutoFit/>
          </a:bodyPr>
          <a:lstStyle/>
          <a:p>
            <a:endParaRPr lang="en-US"/>
          </a:p>
        </p:txBody>
      </p:sp>
      <p:sp>
        <p:nvSpPr>
          <p:cNvPr id="18436" name="Rectangle 49"/>
          <p:cNvSpPr>
            <a:spLocks noChangeArrowheads="1"/>
          </p:cNvSpPr>
          <p:nvPr/>
        </p:nvSpPr>
        <p:spPr bwMode="auto">
          <a:xfrm>
            <a:off x="359351" y="990600"/>
            <a:ext cx="8312727" cy="192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p>
            <a:pPr algn="ctr"/>
            <a:r>
              <a:rPr lang="en-US" sz="4000" b="1" dirty="0" smtClean="0">
                <a:solidFill>
                  <a:srgbClr val="FF8000"/>
                </a:solidFill>
                <a:latin typeface="Optima ExtraBlack" pitchFamily="-108" charset="0"/>
              </a:rPr>
              <a:t>Building a </a:t>
            </a:r>
          </a:p>
          <a:p>
            <a:pPr algn="ctr"/>
            <a:r>
              <a:rPr lang="en-US" sz="4000" b="1" dirty="0" smtClean="0">
                <a:solidFill>
                  <a:srgbClr val="FF8000"/>
                </a:solidFill>
                <a:latin typeface="Optima ExtraBlack" pitchFamily="-108" charset="0"/>
              </a:rPr>
              <a:t>Reader’s &amp; Writer’s Workshop with DSC Materials</a:t>
            </a:r>
            <a:endParaRPr lang="en-US" sz="3200" i="1" dirty="0">
              <a:latin typeface="Times" pitchFamily="-108" charset="0"/>
            </a:endParaRPr>
          </a:p>
        </p:txBody>
      </p:sp>
      <p:sp>
        <p:nvSpPr>
          <p:cNvPr id="7" name="Title 6"/>
          <p:cNvSpPr>
            <a:spLocks noGrp="1"/>
          </p:cNvSpPr>
          <p:nvPr>
            <p:ph type="ctrTitle"/>
          </p:nvPr>
        </p:nvSpPr>
        <p:spPr/>
        <p:txBody>
          <a:bodyPr/>
          <a:lstStyle/>
          <a:p>
            <a:r>
              <a:rPr lang="en-US" sz="4000" dirty="0" smtClean="0"/>
              <a:t>K-6 Literacy Academy </a:t>
            </a:r>
            <a:endParaRPr lang="en-US" sz="4000" dirty="0"/>
          </a:p>
        </p:txBody>
      </p:sp>
      <p:sp>
        <p:nvSpPr>
          <p:cNvPr id="8" name="Subtitle 7"/>
          <p:cNvSpPr>
            <a:spLocks noGrp="1"/>
          </p:cNvSpPr>
          <p:nvPr>
            <p:ph type="subTitle" idx="1"/>
          </p:nvPr>
        </p:nvSpPr>
        <p:spPr/>
        <p:txBody>
          <a:bodyPr>
            <a:normAutofit/>
          </a:bodyPr>
          <a:lstStyle/>
          <a:p>
            <a:r>
              <a:rPr lang="en-US" sz="2400" dirty="0" smtClean="0"/>
              <a:t>June 15, 2011</a:t>
            </a:r>
            <a:endParaRPr lang="en-US" sz="2400" dirty="0"/>
          </a:p>
        </p:txBody>
      </p:sp>
    </p:spTree>
    <p:extLst>
      <p:ext uri="{BB962C8B-B14F-4D97-AF65-F5344CB8AC3E}">
        <p14:creationId xmlns:p14="http://schemas.microsoft.com/office/powerpoint/2010/main" val="218196887"/>
      </p:ext>
    </p:extLst>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04800" y="1219200"/>
            <a:ext cx="8686800" cy="5181600"/>
          </a:xfrm>
        </p:spPr>
        <p:txBody>
          <a:bodyPr>
            <a:normAutofit fontScale="85000" lnSpcReduction="20000"/>
          </a:bodyPr>
          <a:lstStyle/>
          <a:p>
            <a:pPr marL="457200" indent="-457200">
              <a:buFont typeface="Arial" pitchFamily="34" charset="0"/>
              <a:buChar char="•"/>
            </a:pPr>
            <a:r>
              <a:rPr lang="en-US" dirty="0" smtClean="0"/>
              <a:t>Look across the first units of MM and BAW,</a:t>
            </a:r>
            <a:r>
              <a:rPr lang="en-US" b="1" dirty="0" smtClean="0">
                <a:solidFill>
                  <a:srgbClr val="FF6600"/>
                </a:solidFill>
              </a:rPr>
              <a:t> flag </a:t>
            </a:r>
            <a:r>
              <a:rPr lang="en-US" dirty="0" smtClean="0"/>
              <a:t>where common facilitation techniques are introduced.  </a:t>
            </a:r>
          </a:p>
          <a:p>
            <a:pPr marL="1092200" lvl="1" indent="-457200">
              <a:buFont typeface="Arial" pitchFamily="34" charset="0"/>
              <a:buChar char="•"/>
            </a:pPr>
            <a:r>
              <a:rPr lang="en-US" dirty="0" smtClean="0"/>
              <a:t>Consider where you will introduce the techniques?</a:t>
            </a:r>
          </a:p>
          <a:p>
            <a:pPr marL="1600200" lvl="4" indent="-457200">
              <a:buFont typeface="Arial" pitchFamily="34" charset="0"/>
              <a:buChar char="•"/>
            </a:pPr>
            <a:r>
              <a:rPr lang="en-US" dirty="0" smtClean="0"/>
              <a:t>Community building</a:t>
            </a:r>
          </a:p>
          <a:p>
            <a:pPr marL="1600200" lvl="4" indent="-457200">
              <a:buFont typeface="Arial" pitchFamily="34" charset="0"/>
              <a:buChar char="•"/>
            </a:pPr>
            <a:r>
              <a:rPr lang="en-US" dirty="0" smtClean="0"/>
              <a:t>Cooperative structures </a:t>
            </a:r>
          </a:p>
          <a:p>
            <a:pPr marL="1092200" lvl="1" indent="-457200">
              <a:buFont typeface="Arial" pitchFamily="34" charset="0"/>
              <a:buChar char="•"/>
            </a:pPr>
            <a:r>
              <a:rPr lang="en-US" dirty="0" smtClean="0"/>
              <a:t>Where may you need to repeat the introduction?</a:t>
            </a:r>
          </a:p>
          <a:p>
            <a:pPr marL="1092200" lvl="1" indent="-457200">
              <a:buFont typeface="Arial" pitchFamily="34" charset="0"/>
              <a:buChar char="•"/>
            </a:pPr>
            <a:r>
              <a:rPr lang="en-US" dirty="0" smtClean="0"/>
              <a:t>Where may you be able to condense?</a:t>
            </a:r>
          </a:p>
          <a:p>
            <a:pPr marL="457200" indent="-457200">
              <a:buFont typeface="Arial" pitchFamily="34" charset="0"/>
              <a:buChar char="•"/>
            </a:pPr>
            <a:r>
              <a:rPr lang="en-US" dirty="0" smtClean="0"/>
              <a:t>MM Vocabulary – assumption is that you are using the same techniques are in MM.</a:t>
            </a:r>
          </a:p>
          <a:p>
            <a:pPr marL="1092200" lvl="1" indent="-457200">
              <a:buFont typeface="Arial" pitchFamily="34" charset="0"/>
              <a:buChar char="•"/>
            </a:pPr>
            <a:r>
              <a:rPr lang="en-US" dirty="0" smtClean="0"/>
              <a:t>What does that mean for your teaching?  For the students?</a:t>
            </a:r>
          </a:p>
          <a:p>
            <a:pPr marL="1092200" lvl="1" indent="-457200">
              <a:buFont typeface="Arial" pitchFamily="34" charset="0"/>
              <a:buChar char="•"/>
            </a:pPr>
            <a:r>
              <a:rPr lang="en-US" dirty="0" smtClean="0"/>
              <a:t>How will you support the use of the same social skills?</a:t>
            </a:r>
          </a:p>
          <a:p>
            <a:pPr marL="1092200" lvl="1" indent="-457200">
              <a:buFont typeface="Arial" pitchFamily="34" charset="0"/>
              <a:buChar char="•"/>
            </a:pPr>
            <a:endParaRPr lang="en-US" dirty="0" smtClean="0"/>
          </a:p>
          <a:p>
            <a:pPr marL="1092200" lvl="1" indent="-457200">
              <a:buFont typeface="Arial" pitchFamily="34" charset="0"/>
              <a:buChar char="•"/>
            </a:pPr>
            <a:endParaRPr lang="en-US" dirty="0" smtClean="0"/>
          </a:p>
          <a:p>
            <a:pPr marL="1092200" lvl="1" indent="-457200">
              <a:buFont typeface="Arial" pitchFamily="34" charset="0"/>
              <a:buChar char="•"/>
            </a:pPr>
            <a:endParaRPr lang="en-US" dirty="0"/>
          </a:p>
        </p:txBody>
      </p:sp>
      <p:sp>
        <p:nvSpPr>
          <p:cNvPr id="6" name="Title 5"/>
          <p:cNvSpPr>
            <a:spLocks noGrp="1"/>
          </p:cNvSpPr>
          <p:nvPr>
            <p:ph type="title"/>
          </p:nvPr>
        </p:nvSpPr>
        <p:spPr/>
        <p:txBody>
          <a:bodyPr/>
          <a:lstStyle/>
          <a:p>
            <a:r>
              <a:rPr lang="en-US" dirty="0" smtClean="0"/>
              <a:t>Consider The Social Goals  </a:t>
            </a:r>
            <a:endParaRPr lang="en-US" dirty="0"/>
          </a:p>
        </p:txBody>
      </p:sp>
    </p:spTree>
    <p:extLst>
      <p:ext uri="{BB962C8B-B14F-4D97-AF65-F5344CB8AC3E}">
        <p14:creationId xmlns:p14="http://schemas.microsoft.com/office/powerpoint/2010/main" val="1265134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1295400"/>
            <a:ext cx="8534400" cy="4953000"/>
          </a:xfrm>
        </p:spPr>
        <p:txBody>
          <a:bodyPr>
            <a:normAutofit fontScale="92500"/>
          </a:bodyPr>
          <a:lstStyle/>
          <a:p>
            <a:pPr marL="457200" indent="-457200">
              <a:buFont typeface="Arial" pitchFamily="34" charset="0"/>
              <a:buChar char="•"/>
            </a:pPr>
            <a:r>
              <a:rPr lang="en-US" dirty="0" smtClean="0"/>
              <a:t>Look across the first units, consider the commonalities.  </a:t>
            </a:r>
          </a:p>
          <a:p>
            <a:pPr marL="1092200" lvl="1" indent="-457200">
              <a:buFont typeface="Arial" pitchFamily="34" charset="0"/>
              <a:buChar char="•"/>
            </a:pPr>
            <a:r>
              <a:rPr lang="en-US" dirty="0" smtClean="0"/>
              <a:t>How might the units work together?</a:t>
            </a:r>
          </a:p>
          <a:p>
            <a:pPr marL="457200" indent="-457200">
              <a:buFont typeface="Arial" pitchFamily="34" charset="0"/>
              <a:buChar char="•"/>
            </a:pPr>
            <a:r>
              <a:rPr lang="en-US" dirty="0" smtClean="0"/>
              <a:t>What is the purpose of the read aloud in MM? In BAW?	</a:t>
            </a:r>
          </a:p>
          <a:p>
            <a:pPr marL="1092200" lvl="1" indent="-457200">
              <a:buFont typeface="Arial" pitchFamily="34" charset="0"/>
              <a:buChar char="•"/>
            </a:pPr>
            <a:r>
              <a:rPr lang="en-US" dirty="0" smtClean="0"/>
              <a:t>What about when the book is used in both programs?</a:t>
            </a:r>
          </a:p>
          <a:p>
            <a:pPr marL="457200" indent="-457200">
              <a:buFont typeface="Arial" pitchFamily="34" charset="0"/>
              <a:buChar char="•"/>
            </a:pPr>
            <a:r>
              <a:rPr lang="en-US" dirty="0" smtClean="0"/>
              <a:t>MM Vocabulary – Discuss how you can support the student’s use of the words in their reading, writing and speaking?  </a:t>
            </a:r>
          </a:p>
        </p:txBody>
      </p:sp>
      <p:sp>
        <p:nvSpPr>
          <p:cNvPr id="5" name="Title 4"/>
          <p:cNvSpPr>
            <a:spLocks noGrp="1"/>
          </p:cNvSpPr>
          <p:nvPr>
            <p:ph type="title"/>
          </p:nvPr>
        </p:nvSpPr>
        <p:spPr/>
        <p:txBody>
          <a:bodyPr/>
          <a:lstStyle/>
          <a:p>
            <a:r>
              <a:rPr lang="en-US" dirty="0" smtClean="0"/>
              <a:t>Consider The Academic Goals </a:t>
            </a:r>
            <a:endParaRPr lang="en-US" dirty="0"/>
          </a:p>
        </p:txBody>
      </p:sp>
    </p:spTree>
    <p:extLst>
      <p:ext uri="{BB962C8B-B14F-4D97-AF65-F5344CB8AC3E}">
        <p14:creationId xmlns:p14="http://schemas.microsoft.com/office/powerpoint/2010/main" val="10044749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85000" lnSpcReduction="20000"/>
          </a:bodyPr>
          <a:lstStyle/>
          <a:p>
            <a:pPr marL="514350" indent="-514350">
              <a:buFont typeface="+mj-lt"/>
              <a:buAutoNum type="arabicPeriod"/>
            </a:pPr>
            <a:r>
              <a:rPr lang="en-US" dirty="0" smtClean="0"/>
              <a:t>Of all the content, what will we spend the most time on?</a:t>
            </a:r>
          </a:p>
          <a:p>
            <a:pPr marL="514350" indent="-514350">
              <a:buFont typeface="+mj-lt"/>
              <a:buAutoNum type="arabicPeriod"/>
            </a:pPr>
            <a:r>
              <a:rPr lang="en-US" dirty="0" smtClean="0"/>
              <a:t>Which parts of the lesson are done whole group, small group or independently?</a:t>
            </a:r>
          </a:p>
          <a:p>
            <a:pPr marL="514350" indent="-514350">
              <a:buFont typeface="+mj-lt"/>
              <a:buAutoNum type="arabicPeriod"/>
            </a:pPr>
            <a:r>
              <a:rPr lang="en-US" dirty="0" smtClean="0"/>
              <a:t>Where might students struggle?  What can we do if they struggle?</a:t>
            </a:r>
          </a:p>
          <a:p>
            <a:pPr marL="514350" indent="-514350">
              <a:buFont typeface="+mj-lt"/>
              <a:buAutoNum type="arabicPeriod"/>
            </a:pPr>
            <a:r>
              <a:rPr lang="en-US" dirty="0" smtClean="0"/>
              <a:t>How do we facilitate the conversation in the lesson?</a:t>
            </a:r>
          </a:p>
          <a:p>
            <a:pPr marL="514350" indent="-514350">
              <a:buFont typeface="+mj-lt"/>
              <a:buAutoNum type="arabicPeriod"/>
            </a:pPr>
            <a:r>
              <a:rPr lang="en-US" dirty="0" smtClean="0"/>
              <a:t>How will the class transition to different parts of the lesson?</a:t>
            </a:r>
          </a:p>
        </p:txBody>
      </p:sp>
      <p:sp>
        <p:nvSpPr>
          <p:cNvPr id="5" name="Title 4"/>
          <p:cNvSpPr>
            <a:spLocks noGrp="1"/>
          </p:cNvSpPr>
          <p:nvPr>
            <p:ph type="title"/>
          </p:nvPr>
        </p:nvSpPr>
        <p:spPr/>
        <p:txBody>
          <a:bodyPr/>
          <a:lstStyle/>
          <a:p>
            <a:r>
              <a:rPr lang="en-US" dirty="0" smtClean="0"/>
              <a:t>In your planning, consider…</a:t>
            </a:r>
            <a:endParaRPr lang="en-US" dirty="0"/>
          </a:p>
        </p:txBody>
      </p:sp>
    </p:spTree>
    <p:extLst>
      <p:ext uri="{BB962C8B-B14F-4D97-AF65-F5344CB8AC3E}">
        <p14:creationId xmlns:p14="http://schemas.microsoft.com/office/powerpoint/2010/main" val="4719893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1295400"/>
            <a:ext cx="8458200" cy="5029200"/>
          </a:xfrm>
        </p:spPr>
        <p:txBody>
          <a:bodyPr>
            <a:normAutofit fontScale="92500" lnSpcReduction="10000"/>
          </a:bodyPr>
          <a:lstStyle/>
          <a:p>
            <a:pPr marL="457200" indent="-457200">
              <a:buFont typeface="Arial" pitchFamily="34" charset="0"/>
              <a:buChar char="•"/>
            </a:pPr>
            <a:r>
              <a:rPr lang="en-US" dirty="0" smtClean="0"/>
              <a:t>Use the Reader’s/Writer’s Workshop Unit Planning Guide</a:t>
            </a:r>
          </a:p>
          <a:p>
            <a:pPr marL="457200" indent="-457200">
              <a:buFont typeface="Arial" pitchFamily="34" charset="0"/>
              <a:buChar char="•"/>
            </a:pPr>
            <a:r>
              <a:rPr lang="en-US" b="1" dirty="0" smtClean="0">
                <a:solidFill>
                  <a:srgbClr val="FF0000"/>
                </a:solidFill>
              </a:rPr>
              <a:t>Work in Grade Level Teams/Groups</a:t>
            </a:r>
          </a:p>
          <a:p>
            <a:pPr marL="457200" indent="-457200">
              <a:buFont typeface="Arial" pitchFamily="34" charset="0"/>
              <a:buChar char="•"/>
            </a:pPr>
            <a:r>
              <a:rPr lang="en-US" dirty="0" smtClean="0"/>
              <a:t>Consider how to cultivate the 21</a:t>
            </a:r>
            <a:r>
              <a:rPr lang="en-US" baseline="30000" dirty="0" smtClean="0"/>
              <a:t>st</a:t>
            </a:r>
            <a:r>
              <a:rPr lang="en-US" dirty="0" smtClean="0"/>
              <a:t> </a:t>
            </a:r>
            <a:r>
              <a:rPr lang="en-US" dirty="0" smtClean="0"/>
              <a:t>Century Learner through literacy instruction </a:t>
            </a:r>
            <a:r>
              <a:rPr lang="en-US" sz="3000" dirty="0" smtClean="0"/>
              <a:t>(pg. 4)</a:t>
            </a:r>
            <a:endParaRPr lang="en-US" sz="3000" dirty="0" smtClean="0"/>
          </a:p>
          <a:p>
            <a:pPr marL="1593850" lvl="2" indent="-514350">
              <a:buFont typeface="+mj-lt"/>
              <a:buAutoNum type="arabicPeriod"/>
            </a:pPr>
            <a:r>
              <a:rPr lang="en-US" dirty="0" smtClean="0"/>
              <a:t>Read thoughtfully</a:t>
            </a:r>
          </a:p>
          <a:p>
            <a:pPr marL="1593850" lvl="2" indent="-514350">
              <a:buFont typeface="+mj-lt"/>
              <a:buAutoNum type="arabicPeriod"/>
            </a:pPr>
            <a:r>
              <a:rPr lang="en-US" dirty="0" smtClean="0"/>
              <a:t>Think globally, critically and creatively</a:t>
            </a:r>
          </a:p>
          <a:p>
            <a:pPr marL="1593850" lvl="2" indent="-514350">
              <a:buFont typeface="+mj-lt"/>
              <a:buAutoNum type="arabicPeriod"/>
            </a:pPr>
            <a:r>
              <a:rPr lang="en-US" dirty="0" smtClean="0"/>
              <a:t>Write purposefully</a:t>
            </a:r>
          </a:p>
          <a:p>
            <a:pPr marL="1593850" lvl="2" indent="-514350">
              <a:buFont typeface="+mj-lt"/>
              <a:buAutoNum type="arabicPeriod"/>
            </a:pPr>
            <a:r>
              <a:rPr lang="en-US" dirty="0" smtClean="0"/>
              <a:t>Communicate effectively</a:t>
            </a:r>
          </a:p>
          <a:p>
            <a:pPr marL="1593850" lvl="2" indent="-514350">
              <a:buFont typeface="+mj-lt"/>
              <a:buAutoNum type="arabicPeriod"/>
            </a:pPr>
            <a:r>
              <a:rPr lang="en-US" dirty="0" smtClean="0"/>
              <a:t>Work cooperatively, collaboratively and independently</a:t>
            </a:r>
            <a:endParaRPr lang="en-US" dirty="0" smtClean="0"/>
          </a:p>
        </p:txBody>
      </p:sp>
      <p:sp>
        <p:nvSpPr>
          <p:cNvPr id="5" name="Title 4"/>
          <p:cNvSpPr>
            <a:spLocks noGrp="1"/>
          </p:cNvSpPr>
          <p:nvPr>
            <p:ph type="title"/>
          </p:nvPr>
        </p:nvSpPr>
        <p:spPr/>
        <p:txBody>
          <a:bodyPr/>
          <a:lstStyle/>
          <a:p>
            <a:r>
              <a:rPr lang="en-US" dirty="0" smtClean="0"/>
              <a:t>Getting Started</a:t>
            </a:r>
            <a:endParaRPr lang="en-US" dirty="0"/>
          </a:p>
        </p:txBody>
      </p:sp>
    </p:spTree>
    <p:extLst>
      <p:ext uri="{BB962C8B-B14F-4D97-AF65-F5344CB8AC3E}">
        <p14:creationId xmlns:p14="http://schemas.microsoft.com/office/powerpoint/2010/main" val="1857475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10000"/>
          </a:bodyPr>
          <a:lstStyle/>
          <a:p>
            <a:r>
              <a:rPr lang="en-US" dirty="0" smtClean="0"/>
              <a:t>In your grade level teams/groups, using all that we have discussed, the three DSC programs, the Lesson Planning Process Guide, and the Reader’s/Writer’s Workshop Planning Guide…</a:t>
            </a:r>
          </a:p>
          <a:p>
            <a:r>
              <a:rPr lang="en-US" b="1" dirty="0" smtClean="0">
                <a:solidFill>
                  <a:srgbClr val="FF6600"/>
                </a:solidFill>
              </a:rPr>
              <a:t>Spend time planning the first units.  </a:t>
            </a:r>
          </a:p>
          <a:p>
            <a:pPr marL="457200" indent="-457200">
              <a:buFont typeface="Arial" pitchFamily="34" charset="0"/>
              <a:buChar char="•"/>
            </a:pPr>
            <a:r>
              <a:rPr lang="en-US" dirty="0" smtClean="0"/>
              <a:t>How will you help the students achieve the social and academic goals?</a:t>
            </a:r>
          </a:p>
          <a:p>
            <a:pPr marL="457200" indent="-457200">
              <a:buFont typeface="Arial" pitchFamily="34" charset="0"/>
              <a:buChar char="•"/>
            </a:pPr>
            <a:r>
              <a:rPr lang="en-US" dirty="0" smtClean="0"/>
              <a:t>What does it really mean to teach what is presented in the teacher manual</a:t>
            </a:r>
          </a:p>
        </p:txBody>
      </p:sp>
      <p:sp>
        <p:nvSpPr>
          <p:cNvPr id="5" name="Title 4"/>
          <p:cNvSpPr>
            <a:spLocks noGrp="1"/>
          </p:cNvSpPr>
          <p:nvPr>
            <p:ph type="title"/>
          </p:nvPr>
        </p:nvSpPr>
        <p:spPr/>
        <p:txBody>
          <a:bodyPr/>
          <a:lstStyle/>
          <a:p>
            <a:r>
              <a:rPr lang="en-US" dirty="0" smtClean="0"/>
              <a:t>Time for Planning</a:t>
            </a:r>
            <a:endParaRPr lang="en-US" dirty="0"/>
          </a:p>
        </p:txBody>
      </p:sp>
    </p:spTree>
    <p:extLst>
      <p:ext uri="{BB962C8B-B14F-4D97-AF65-F5344CB8AC3E}">
        <p14:creationId xmlns:p14="http://schemas.microsoft.com/office/powerpoint/2010/main" val="1883253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295400"/>
            <a:ext cx="8188326" cy="4830764"/>
          </a:xfrm>
        </p:spPr>
        <p:txBody>
          <a:bodyPr>
            <a:normAutofit fontScale="92500" lnSpcReduction="10000"/>
          </a:bodyPr>
          <a:lstStyle/>
          <a:p>
            <a:r>
              <a:rPr lang="en-US" dirty="0" smtClean="0"/>
              <a:t>K-6 Reader’s Workshop Sample </a:t>
            </a:r>
            <a:r>
              <a:rPr lang="en-US" sz="3000" dirty="0" smtClean="0"/>
              <a:t>(pg. 56-62)</a:t>
            </a:r>
            <a:endParaRPr lang="en-US" sz="3000" b="1" dirty="0" smtClean="0"/>
          </a:p>
          <a:p>
            <a:pPr marL="1092200" lvl="1" indent="-457200">
              <a:buFont typeface="Arial" pitchFamily="34" charset="0"/>
              <a:buChar char="•"/>
            </a:pPr>
            <a:r>
              <a:rPr lang="en-US" dirty="0" smtClean="0"/>
              <a:t>Yearly Plan</a:t>
            </a:r>
          </a:p>
          <a:p>
            <a:pPr marL="1092200" lvl="1" indent="-457200">
              <a:buFont typeface="Arial" pitchFamily="34" charset="0"/>
              <a:buChar char="•"/>
            </a:pPr>
            <a:r>
              <a:rPr lang="en-US" dirty="0" smtClean="0"/>
              <a:t>Weekly Plan</a:t>
            </a:r>
          </a:p>
          <a:p>
            <a:pPr marL="1092200" lvl="1" indent="-457200">
              <a:buFont typeface="Arial" pitchFamily="34" charset="0"/>
              <a:buChar char="•"/>
            </a:pPr>
            <a:r>
              <a:rPr lang="en-US" dirty="0" smtClean="0"/>
              <a:t>Daily Plan</a:t>
            </a:r>
          </a:p>
          <a:p>
            <a:pPr marL="1092200" lvl="1" indent="-457200">
              <a:buFont typeface="Arial" pitchFamily="34" charset="0"/>
              <a:buChar char="•"/>
            </a:pPr>
            <a:endParaRPr lang="en-US" sz="400" dirty="0"/>
          </a:p>
          <a:p>
            <a:r>
              <a:rPr lang="en-US" dirty="0" smtClean="0"/>
              <a:t>K-6 Writer’s Workshop </a:t>
            </a:r>
            <a:r>
              <a:rPr lang="en-US" sz="3500" dirty="0" smtClean="0"/>
              <a:t>Sample </a:t>
            </a:r>
            <a:r>
              <a:rPr lang="en-US" sz="3000" dirty="0" smtClean="0"/>
              <a:t>(pg. 77-84)</a:t>
            </a:r>
            <a:endParaRPr lang="en-US" sz="3000" b="1" dirty="0" smtClean="0"/>
          </a:p>
          <a:p>
            <a:pPr marL="1092200" lvl="1" indent="-457200">
              <a:buFont typeface="Arial" pitchFamily="34" charset="0"/>
              <a:buChar char="•"/>
            </a:pPr>
            <a:r>
              <a:rPr lang="en-US" dirty="0" smtClean="0"/>
              <a:t>Yearly Plan</a:t>
            </a:r>
          </a:p>
          <a:p>
            <a:pPr marL="1092200" lvl="1" indent="-457200">
              <a:buFont typeface="Arial" pitchFamily="34" charset="0"/>
              <a:buChar char="•"/>
            </a:pPr>
            <a:r>
              <a:rPr lang="en-US" dirty="0" smtClean="0"/>
              <a:t>Weekly Plan</a:t>
            </a:r>
          </a:p>
          <a:p>
            <a:pPr marL="1092200" lvl="1" indent="-457200">
              <a:buFont typeface="Arial" pitchFamily="34" charset="0"/>
              <a:buChar char="•"/>
            </a:pPr>
            <a:r>
              <a:rPr lang="en-US" dirty="0" smtClean="0"/>
              <a:t>Daily Plan </a:t>
            </a:r>
          </a:p>
          <a:p>
            <a:pPr marL="1092200" lvl="1" indent="-457200">
              <a:buFont typeface="Arial" pitchFamily="34" charset="0"/>
              <a:buChar char="•"/>
            </a:pPr>
            <a:r>
              <a:rPr lang="en-US" dirty="0" smtClean="0"/>
              <a:t>Paragraph structure (color coding chart)</a:t>
            </a:r>
            <a:endParaRPr lang="en-US" dirty="0"/>
          </a:p>
        </p:txBody>
      </p:sp>
      <p:sp>
        <p:nvSpPr>
          <p:cNvPr id="5" name="Title 4"/>
          <p:cNvSpPr>
            <a:spLocks noGrp="1"/>
          </p:cNvSpPr>
          <p:nvPr>
            <p:ph type="title"/>
          </p:nvPr>
        </p:nvSpPr>
        <p:spPr/>
        <p:txBody>
          <a:bodyPr/>
          <a:lstStyle/>
          <a:p>
            <a:r>
              <a:rPr lang="en-US" sz="3400" dirty="0" smtClean="0"/>
              <a:t>Franklin’s Guide to Literacy Instruction</a:t>
            </a:r>
            <a:endParaRPr lang="en-US" sz="3400" dirty="0"/>
          </a:p>
        </p:txBody>
      </p:sp>
    </p:spTree>
    <p:extLst>
      <p:ext uri="{BB962C8B-B14F-4D97-AF65-F5344CB8AC3E}">
        <p14:creationId xmlns:p14="http://schemas.microsoft.com/office/powerpoint/2010/main" val="25680459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295400"/>
            <a:ext cx="8188326" cy="4830764"/>
          </a:xfrm>
        </p:spPr>
        <p:txBody>
          <a:bodyPr>
            <a:normAutofit fontScale="92500"/>
          </a:bodyPr>
          <a:lstStyle/>
          <a:p>
            <a:r>
              <a:rPr lang="en-US" b="1" dirty="0" smtClean="0">
                <a:solidFill>
                  <a:srgbClr val="FF0000"/>
                </a:solidFill>
              </a:rPr>
              <a:t>How did you plan for the Power Standards?</a:t>
            </a:r>
          </a:p>
          <a:p>
            <a:pPr marL="514350" indent="-514350">
              <a:buFont typeface="+mj-lt"/>
              <a:buAutoNum type="arabicPeriod"/>
            </a:pPr>
            <a:r>
              <a:rPr lang="en-US" dirty="0" smtClean="0"/>
              <a:t>Read thoughtfully</a:t>
            </a:r>
          </a:p>
          <a:p>
            <a:pPr marL="514350" indent="-514350">
              <a:buFont typeface="+mj-lt"/>
              <a:buAutoNum type="arabicPeriod"/>
            </a:pPr>
            <a:r>
              <a:rPr lang="en-US" dirty="0" smtClean="0"/>
              <a:t>Write purposefully</a:t>
            </a:r>
          </a:p>
          <a:p>
            <a:pPr marL="514350" indent="-514350">
              <a:buFont typeface="+mj-lt"/>
              <a:buAutoNum type="arabicPeriod"/>
            </a:pPr>
            <a:r>
              <a:rPr lang="en-US" dirty="0" smtClean="0"/>
              <a:t>Speak articulately</a:t>
            </a:r>
          </a:p>
          <a:p>
            <a:pPr marL="514350" indent="-514350">
              <a:buFont typeface="+mj-lt"/>
              <a:buAutoNum type="arabicPeriod"/>
            </a:pPr>
            <a:r>
              <a:rPr lang="en-US" dirty="0" smtClean="0"/>
              <a:t>Listen attentively</a:t>
            </a:r>
          </a:p>
          <a:p>
            <a:pPr marL="514350" indent="-514350">
              <a:buFont typeface="+mj-lt"/>
              <a:buAutoNum type="arabicPeriod"/>
            </a:pPr>
            <a:r>
              <a:rPr lang="en-US" dirty="0" smtClean="0"/>
              <a:t>Visually represent</a:t>
            </a:r>
          </a:p>
          <a:p>
            <a:pPr marL="514350" indent="-514350">
              <a:buFont typeface="+mj-lt"/>
              <a:buAutoNum type="arabicPeriod"/>
            </a:pPr>
            <a:r>
              <a:rPr lang="en-US" dirty="0" smtClean="0"/>
              <a:t>View Critically </a:t>
            </a:r>
            <a:endParaRPr lang="en-US" dirty="0"/>
          </a:p>
        </p:txBody>
      </p:sp>
      <p:sp>
        <p:nvSpPr>
          <p:cNvPr id="5" name="Title 4"/>
          <p:cNvSpPr>
            <a:spLocks noGrp="1"/>
          </p:cNvSpPr>
          <p:nvPr>
            <p:ph type="title"/>
          </p:nvPr>
        </p:nvSpPr>
        <p:spPr/>
        <p:txBody>
          <a:bodyPr/>
          <a:lstStyle/>
          <a:p>
            <a:r>
              <a:rPr lang="en-US" dirty="0" smtClean="0"/>
              <a:t>Franklin’s Power Standards </a:t>
            </a:r>
            <a:r>
              <a:rPr lang="en-US" sz="2800" dirty="0" smtClean="0"/>
              <a:t>(pg. 4)</a:t>
            </a:r>
            <a:endParaRPr lang="en-US" dirty="0"/>
          </a:p>
        </p:txBody>
      </p:sp>
    </p:spTree>
    <p:extLst>
      <p:ext uri="{BB962C8B-B14F-4D97-AF65-F5344CB8AC3E}">
        <p14:creationId xmlns:p14="http://schemas.microsoft.com/office/powerpoint/2010/main" val="2629064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371600"/>
            <a:ext cx="8188326" cy="4754564"/>
          </a:xfrm>
        </p:spPr>
        <p:txBody>
          <a:bodyPr>
            <a:normAutofit fontScale="92500" lnSpcReduction="20000"/>
          </a:bodyPr>
          <a:lstStyle/>
          <a:p>
            <a:r>
              <a:rPr lang="en-US" b="1" dirty="0" smtClean="0">
                <a:solidFill>
                  <a:srgbClr val="FF6600"/>
                </a:solidFill>
              </a:rPr>
              <a:t>Did you consider:</a:t>
            </a:r>
          </a:p>
          <a:p>
            <a:pPr marL="457200" indent="-457200">
              <a:buFont typeface="Arial" pitchFamily="34" charset="0"/>
              <a:buChar char="•"/>
            </a:pPr>
            <a:r>
              <a:rPr lang="en-US" dirty="0" smtClean="0"/>
              <a:t>How much time do I have to teach?</a:t>
            </a:r>
          </a:p>
          <a:p>
            <a:pPr marL="1092200" lvl="1" indent="-457200">
              <a:buFont typeface="Arial" pitchFamily="34" charset="0"/>
              <a:buChar char="•"/>
            </a:pPr>
            <a:r>
              <a:rPr lang="en-US" dirty="0" smtClean="0"/>
              <a:t>Lesson(s); </a:t>
            </a:r>
            <a:r>
              <a:rPr lang="en-US" dirty="0" err="1" smtClean="0"/>
              <a:t>Unit(s</a:t>
            </a:r>
            <a:r>
              <a:rPr lang="en-US" dirty="0" smtClean="0"/>
              <a:t>) </a:t>
            </a:r>
            <a:endParaRPr lang="en-US" dirty="0"/>
          </a:p>
          <a:p>
            <a:pPr marL="1092200" lvl="1" indent="-457200">
              <a:buFont typeface="Arial" pitchFamily="34" charset="0"/>
              <a:buChar char="•"/>
            </a:pPr>
            <a:r>
              <a:rPr lang="en-US" dirty="0" smtClean="0"/>
              <a:t>Reader’s Workshop</a:t>
            </a:r>
          </a:p>
          <a:p>
            <a:pPr marL="1092200" lvl="1" indent="-457200">
              <a:buFont typeface="Arial" pitchFamily="34" charset="0"/>
              <a:buChar char="•"/>
            </a:pPr>
            <a:r>
              <a:rPr lang="en-US" dirty="0" smtClean="0"/>
              <a:t>Writer’s Workshop</a:t>
            </a:r>
          </a:p>
          <a:p>
            <a:pPr marL="457200" indent="-457200">
              <a:buFont typeface="Arial" pitchFamily="34" charset="0"/>
              <a:buChar char="•"/>
            </a:pPr>
            <a:r>
              <a:rPr lang="en-US" dirty="0" smtClean="0"/>
              <a:t>As I review my teaching plan, is it too complicated?</a:t>
            </a:r>
          </a:p>
          <a:p>
            <a:pPr marL="457200" indent="-457200">
              <a:buFont typeface="Arial" pitchFamily="34" charset="0"/>
              <a:buChar char="•"/>
            </a:pPr>
            <a:r>
              <a:rPr lang="en-US" dirty="0" smtClean="0"/>
              <a:t>Does the plan meet the needs of </a:t>
            </a:r>
            <a:r>
              <a:rPr lang="en-US" b="1" dirty="0" smtClean="0">
                <a:solidFill>
                  <a:srgbClr val="FF6600"/>
                </a:solidFill>
              </a:rPr>
              <a:t>all</a:t>
            </a:r>
            <a:r>
              <a:rPr lang="en-US" b="1" dirty="0" smtClean="0"/>
              <a:t> </a:t>
            </a:r>
            <a:r>
              <a:rPr lang="en-US" dirty="0" smtClean="0"/>
              <a:t>my students?  </a:t>
            </a:r>
            <a:endParaRPr lang="en-US" dirty="0"/>
          </a:p>
        </p:txBody>
      </p:sp>
      <p:sp>
        <p:nvSpPr>
          <p:cNvPr id="5" name="Title 4"/>
          <p:cNvSpPr>
            <a:spLocks noGrp="1"/>
          </p:cNvSpPr>
          <p:nvPr>
            <p:ph type="title"/>
          </p:nvPr>
        </p:nvSpPr>
        <p:spPr/>
        <p:txBody>
          <a:bodyPr/>
          <a:lstStyle/>
          <a:p>
            <a:r>
              <a:rPr lang="en-US" dirty="0" smtClean="0"/>
              <a:t>Revisit/Revise your planning….</a:t>
            </a:r>
            <a:endParaRPr lang="en-US" dirty="0"/>
          </a:p>
        </p:txBody>
      </p:sp>
    </p:spTree>
    <p:extLst>
      <p:ext uri="{BB962C8B-B14F-4D97-AF65-F5344CB8AC3E}">
        <p14:creationId xmlns:p14="http://schemas.microsoft.com/office/powerpoint/2010/main" val="26598961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371600"/>
            <a:ext cx="8188326" cy="5029200"/>
          </a:xfrm>
        </p:spPr>
        <p:txBody>
          <a:bodyPr>
            <a:normAutofit fontScale="92500"/>
          </a:bodyPr>
          <a:lstStyle/>
          <a:p>
            <a:r>
              <a:rPr lang="en-US" b="1" dirty="0" smtClean="0">
                <a:solidFill>
                  <a:srgbClr val="FF6600"/>
                </a:solidFill>
              </a:rPr>
              <a:t>Share your planning ideas for Reader’s and Writer’s Workshop…</a:t>
            </a:r>
            <a:endParaRPr lang="en-US" sz="865" b="1" dirty="0" smtClean="0">
              <a:solidFill>
                <a:srgbClr val="FF6600"/>
              </a:solidFill>
            </a:endParaRPr>
          </a:p>
          <a:p>
            <a:pPr marL="457200" indent="-457200">
              <a:buFont typeface="Arial" pitchFamily="34" charset="0"/>
              <a:buChar char="•"/>
            </a:pPr>
            <a:r>
              <a:rPr lang="en-US" dirty="0" smtClean="0"/>
              <a:t>What was easy about the planning process?</a:t>
            </a:r>
          </a:p>
          <a:p>
            <a:pPr marL="457200" indent="-457200">
              <a:buFont typeface="Arial" pitchFamily="34" charset="0"/>
              <a:buChar char="•"/>
            </a:pPr>
            <a:r>
              <a:rPr lang="en-US" dirty="0" smtClean="0"/>
              <a:t>What was challenging about the planning process?</a:t>
            </a:r>
          </a:p>
          <a:p>
            <a:pPr marL="457200" indent="-457200">
              <a:buFont typeface="Arial" pitchFamily="34" charset="0"/>
              <a:buChar char="•"/>
            </a:pPr>
            <a:r>
              <a:rPr lang="en-US" dirty="0" smtClean="0"/>
              <a:t>What did you anticipate about student learning?</a:t>
            </a:r>
          </a:p>
          <a:p>
            <a:pPr marL="1092200" lvl="1" indent="-457200">
              <a:buFont typeface="Arial" pitchFamily="34" charset="0"/>
              <a:buChar char="•"/>
            </a:pPr>
            <a:r>
              <a:rPr lang="en-US" dirty="0" smtClean="0"/>
              <a:t>What considerations did you make about </a:t>
            </a:r>
            <a:r>
              <a:rPr lang="en-US" b="1" dirty="0" smtClean="0">
                <a:solidFill>
                  <a:srgbClr val="FF6600"/>
                </a:solidFill>
              </a:rPr>
              <a:t>ALL</a:t>
            </a:r>
            <a:r>
              <a:rPr lang="en-US" dirty="0" smtClean="0"/>
              <a:t> students?</a:t>
            </a:r>
            <a:endParaRPr lang="en-US" dirty="0"/>
          </a:p>
        </p:txBody>
      </p:sp>
      <p:sp>
        <p:nvSpPr>
          <p:cNvPr id="5" name="Title 4"/>
          <p:cNvSpPr>
            <a:spLocks noGrp="1"/>
          </p:cNvSpPr>
          <p:nvPr>
            <p:ph type="title"/>
          </p:nvPr>
        </p:nvSpPr>
        <p:spPr/>
        <p:txBody>
          <a:bodyPr/>
          <a:lstStyle/>
          <a:p>
            <a:r>
              <a:rPr lang="en-US" dirty="0" smtClean="0"/>
              <a:t>Collaborative Planning</a:t>
            </a:r>
            <a:endParaRPr lang="en-US" dirty="0"/>
          </a:p>
        </p:txBody>
      </p:sp>
    </p:spTree>
    <p:extLst>
      <p:ext uri="{BB962C8B-B14F-4D97-AF65-F5344CB8AC3E}">
        <p14:creationId xmlns:p14="http://schemas.microsoft.com/office/powerpoint/2010/main" val="26598961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lgn="ctr"/>
            <a:r>
              <a:rPr lang="en-US" b="1" dirty="0" smtClean="0"/>
              <a:t>How can we collaboratively overcome the challenges of planning, teaching and learning?</a:t>
            </a:r>
          </a:p>
          <a:p>
            <a:pPr algn="ctr"/>
            <a:endParaRPr lang="en-US" b="1" dirty="0" smtClean="0"/>
          </a:p>
          <a:p>
            <a:pPr algn="ctr"/>
            <a:r>
              <a:rPr lang="en-US" sz="2800" b="1" dirty="0" smtClean="0"/>
              <a:t>Brainstorm</a:t>
            </a:r>
            <a:r>
              <a:rPr lang="en-US" sz="2800" dirty="0" smtClean="0"/>
              <a:t> a list of opportunities to support         the work. </a:t>
            </a:r>
          </a:p>
        </p:txBody>
      </p:sp>
      <p:sp>
        <p:nvSpPr>
          <p:cNvPr id="5" name="Title 4"/>
          <p:cNvSpPr>
            <a:spLocks noGrp="1"/>
          </p:cNvSpPr>
          <p:nvPr>
            <p:ph type="title"/>
          </p:nvPr>
        </p:nvSpPr>
        <p:spPr/>
        <p:txBody>
          <a:bodyPr/>
          <a:lstStyle/>
          <a:p>
            <a:r>
              <a:rPr lang="en-US" dirty="0" smtClean="0"/>
              <a:t>Question!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title"/>
          </p:nvPr>
        </p:nvSpPr>
        <p:spPr>
          <a:xfrm>
            <a:off x="457200" y="346190"/>
            <a:ext cx="8229600" cy="1143000"/>
          </a:xfrm>
        </p:spPr>
        <p:txBody>
          <a:bodyPr/>
          <a:lstStyle/>
          <a:p>
            <a:r>
              <a:rPr lang="en-US" dirty="0" smtClean="0"/>
              <a:t>  Guiding Principles</a:t>
            </a:r>
          </a:p>
        </p:txBody>
      </p:sp>
      <p:sp>
        <p:nvSpPr>
          <p:cNvPr id="25602" name="Rectangle 2"/>
          <p:cNvSpPr>
            <a:spLocks noGrp="1" noChangeArrowheads="1"/>
          </p:cNvSpPr>
          <p:nvPr>
            <p:ph idx="1"/>
          </p:nvPr>
        </p:nvSpPr>
        <p:spPr/>
        <p:txBody>
          <a:bodyPr/>
          <a:lstStyle/>
          <a:p>
            <a:endParaRPr lang="en-US" smtClean="0"/>
          </a:p>
          <a:p>
            <a:endParaRPr lang="en-US"/>
          </a:p>
        </p:txBody>
      </p:sp>
      <p:sp>
        <p:nvSpPr>
          <p:cNvPr id="25604" name="Text Box 6"/>
          <p:cNvSpPr txBox="1">
            <a:spLocks noChangeArrowheads="1"/>
          </p:cNvSpPr>
          <p:nvPr/>
        </p:nvSpPr>
        <p:spPr bwMode="auto">
          <a:xfrm>
            <a:off x="2482850" y="2871788"/>
            <a:ext cx="233363" cy="304800"/>
          </a:xfrm>
          <a:prstGeom prst="rect">
            <a:avLst/>
          </a:prstGeom>
          <a:noFill/>
          <a:ln w="9525">
            <a:noFill/>
            <a:miter lim="800000"/>
            <a:headEnd/>
            <a:tailEnd/>
          </a:ln>
        </p:spPr>
        <p:txBody>
          <a:bodyPr wrap="none">
            <a:prstTxWarp prst="textNoShape">
              <a:avLst/>
            </a:prstTxWarp>
            <a:spAutoFit/>
          </a:bodyPr>
          <a:lstStyle/>
          <a:p>
            <a:r>
              <a:rPr lang="en-US" sz="1400">
                <a:latin typeface="Arial" charset="0"/>
              </a:rPr>
              <a:t>.</a:t>
            </a:r>
          </a:p>
        </p:txBody>
      </p:sp>
      <p:grpSp>
        <p:nvGrpSpPr>
          <p:cNvPr id="2" name="Group 7"/>
          <p:cNvGrpSpPr>
            <a:grpSpLocks/>
          </p:cNvGrpSpPr>
          <p:nvPr/>
        </p:nvGrpSpPr>
        <p:grpSpPr bwMode="auto">
          <a:xfrm>
            <a:off x="1905000" y="2819400"/>
            <a:ext cx="5638800" cy="798513"/>
            <a:chOff x="1200" y="1728"/>
            <a:chExt cx="3552" cy="503"/>
          </a:xfrm>
        </p:grpSpPr>
        <p:sp>
          <p:nvSpPr>
            <p:cNvPr id="25611" name="Rectangle 8"/>
            <p:cNvSpPr>
              <a:spLocks noChangeArrowheads="1"/>
            </p:cNvSpPr>
            <p:nvPr/>
          </p:nvSpPr>
          <p:spPr bwMode="auto">
            <a:xfrm>
              <a:off x="1584" y="2039"/>
              <a:ext cx="3168" cy="192"/>
            </a:xfrm>
            <a:prstGeom prst="rect">
              <a:avLst/>
            </a:prstGeom>
            <a:noFill/>
            <a:ln w="9525">
              <a:noFill/>
              <a:miter lim="800000"/>
              <a:headEnd/>
              <a:tailEnd/>
            </a:ln>
          </p:spPr>
          <p:txBody>
            <a:bodyPr>
              <a:prstTxWarp prst="textNoShape">
                <a:avLst/>
              </a:prstTxWarp>
              <a:spAutoFit/>
            </a:bodyPr>
            <a:lstStyle/>
            <a:p>
              <a:endParaRPr lang="en-US" sz="1400">
                <a:latin typeface="Arial" charset="0"/>
              </a:endParaRPr>
            </a:p>
          </p:txBody>
        </p:sp>
        <p:sp>
          <p:nvSpPr>
            <p:cNvPr id="25612" name="Text Box 9"/>
            <p:cNvSpPr txBox="1">
              <a:spLocks noChangeArrowheads="1"/>
            </p:cNvSpPr>
            <p:nvPr/>
          </p:nvSpPr>
          <p:spPr bwMode="auto">
            <a:xfrm>
              <a:off x="1200" y="1728"/>
              <a:ext cx="483" cy="192"/>
            </a:xfrm>
            <a:prstGeom prst="rect">
              <a:avLst/>
            </a:prstGeom>
            <a:noFill/>
            <a:ln w="9525">
              <a:noFill/>
              <a:miter lim="800000"/>
              <a:headEnd/>
              <a:tailEnd/>
            </a:ln>
          </p:spPr>
          <p:txBody>
            <a:bodyPr>
              <a:prstTxWarp prst="textNoShape">
                <a:avLst/>
              </a:prstTxWarp>
              <a:spAutoFit/>
            </a:bodyPr>
            <a:lstStyle/>
            <a:p>
              <a:endParaRPr lang="en-US" sz="1400" b="1">
                <a:latin typeface="Arial" charset="0"/>
              </a:endParaRPr>
            </a:p>
          </p:txBody>
        </p:sp>
      </p:grpSp>
      <p:sp>
        <p:nvSpPr>
          <p:cNvPr id="25606" name="Text Box 10"/>
          <p:cNvSpPr txBox="1">
            <a:spLocks noChangeArrowheads="1"/>
          </p:cNvSpPr>
          <p:nvPr/>
        </p:nvSpPr>
        <p:spPr bwMode="auto">
          <a:xfrm>
            <a:off x="647700" y="1674076"/>
            <a:ext cx="8191500" cy="4585871"/>
          </a:xfrm>
          <a:prstGeom prst="rect">
            <a:avLst/>
          </a:prstGeom>
          <a:noFill/>
          <a:ln w="9525">
            <a:noFill/>
            <a:miter lim="800000"/>
            <a:headEnd/>
            <a:tailEnd/>
          </a:ln>
        </p:spPr>
        <p:txBody>
          <a:bodyPr wrap="square">
            <a:prstTxWarp prst="textNoShape">
              <a:avLst/>
            </a:prstTxWarp>
            <a:spAutoFit/>
          </a:bodyPr>
          <a:lstStyle/>
          <a:p>
            <a:pPr marL="393700" lvl="1" indent="-334963">
              <a:spcBef>
                <a:spcPct val="30000"/>
              </a:spcBef>
              <a:buClr>
                <a:srgbClr val="660066"/>
              </a:buClr>
              <a:buFont typeface="Times" charset="0"/>
              <a:buChar char="•"/>
            </a:pPr>
            <a:r>
              <a:rPr lang="en-US" sz="2600" dirty="0">
                <a:latin typeface="Candara"/>
                <a:cs typeface="Candara"/>
              </a:rPr>
              <a:t>Build on intrinsic motivation in learners.</a:t>
            </a:r>
          </a:p>
          <a:p>
            <a:pPr marL="393700" lvl="1" indent="-334963">
              <a:spcBef>
                <a:spcPct val="30000"/>
              </a:spcBef>
              <a:buClr>
                <a:srgbClr val="660066"/>
              </a:buClr>
              <a:buFont typeface="Times" charset="0"/>
              <a:buChar char="•"/>
            </a:pPr>
            <a:r>
              <a:rPr lang="en-US" sz="2600" dirty="0">
                <a:latin typeface="Candara"/>
                <a:cs typeface="Candara"/>
              </a:rPr>
              <a:t>Build an inclusive learning community.</a:t>
            </a:r>
          </a:p>
          <a:p>
            <a:pPr marL="393700" lvl="1" indent="-334963">
              <a:spcBef>
                <a:spcPct val="30000"/>
              </a:spcBef>
              <a:buClr>
                <a:srgbClr val="660066"/>
              </a:buClr>
              <a:buFont typeface="Times" charset="0"/>
              <a:buChar char="•"/>
            </a:pPr>
            <a:r>
              <a:rPr lang="en-US" sz="2600" dirty="0">
                <a:latin typeface="Candara"/>
                <a:cs typeface="Candara"/>
              </a:rPr>
              <a:t>Integrate academics with social and ethical learning.</a:t>
            </a:r>
          </a:p>
          <a:p>
            <a:pPr marL="393700" lvl="1" indent="-334963">
              <a:spcBef>
                <a:spcPct val="30000"/>
              </a:spcBef>
              <a:buClr>
                <a:srgbClr val="660066"/>
              </a:buClr>
              <a:buFont typeface="Times" charset="0"/>
              <a:buChar char="•"/>
            </a:pPr>
            <a:r>
              <a:rPr lang="en-US" sz="2600" dirty="0">
                <a:latin typeface="Candara"/>
                <a:cs typeface="Candara"/>
              </a:rPr>
              <a:t>Set up the learning situation so learners do the thinking. </a:t>
            </a:r>
          </a:p>
          <a:p>
            <a:pPr marL="393700" lvl="1" indent="-334963">
              <a:spcBef>
                <a:spcPct val="30000"/>
              </a:spcBef>
              <a:buClr>
                <a:srgbClr val="660066"/>
              </a:buClr>
              <a:buFont typeface="Times" charset="0"/>
              <a:buChar char="•"/>
            </a:pPr>
            <a:r>
              <a:rPr lang="en-US" sz="2600" dirty="0">
                <a:latin typeface="Candara"/>
                <a:cs typeface="Candara"/>
              </a:rPr>
              <a:t>Provide intellectual rigor and accessibility.</a:t>
            </a:r>
          </a:p>
          <a:p>
            <a:pPr marL="393700" lvl="1" indent="-334963">
              <a:spcBef>
                <a:spcPct val="30000"/>
              </a:spcBef>
              <a:buClr>
                <a:srgbClr val="660066"/>
              </a:buClr>
              <a:buFont typeface="Times" charset="0"/>
              <a:buChar char="•"/>
            </a:pPr>
            <a:r>
              <a:rPr lang="en-US" sz="2600" dirty="0">
                <a:latin typeface="Candara"/>
                <a:cs typeface="Candara"/>
              </a:rPr>
              <a:t>Advance teacher practice.</a:t>
            </a:r>
          </a:p>
          <a:p>
            <a:pPr marL="457200" indent="-457200">
              <a:buFont typeface="Arial" charset="0"/>
              <a:buNone/>
            </a:pPr>
            <a:endParaRPr lang="en-US" sz="2000" dirty="0">
              <a:solidFill>
                <a:srgbClr val="680BA9"/>
              </a:solidFill>
              <a:latin typeface="Arial" charset="0"/>
            </a:endParaRPr>
          </a:p>
          <a:p>
            <a:pPr marL="457200" indent="-457200">
              <a:lnSpc>
                <a:spcPct val="75000"/>
              </a:lnSpc>
              <a:buFont typeface="Arial" charset="0"/>
              <a:buChar char="•"/>
            </a:pPr>
            <a:endParaRPr lang="en-US" sz="2000" dirty="0">
              <a:latin typeface="Arial" charset="0"/>
            </a:endParaRPr>
          </a:p>
          <a:p>
            <a:pPr marL="457200" indent="-457200">
              <a:lnSpc>
                <a:spcPct val="75000"/>
              </a:lnSpc>
              <a:buFont typeface="Arial" charset="0"/>
              <a:buChar char="•"/>
            </a:pPr>
            <a:endParaRPr lang="en-US" sz="2000" b="1" dirty="0">
              <a:latin typeface="Arial" charset="0"/>
            </a:endParaRPr>
          </a:p>
          <a:p>
            <a:pPr marL="457200" indent="-457200">
              <a:lnSpc>
                <a:spcPct val="75000"/>
              </a:lnSpc>
              <a:buFont typeface="Arial" charset="0"/>
              <a:buChar char="•"/>
            </a:pPr>
            <a:endParaRPr lang="en-US" sz="1400" dirty="0">
              <a:latin typeface="Arial" charset="0"/>
            </a:endParaRPr>
          </a:p>
          <a:p>
            <a:pPr marL="457200" indent="-457200">
              <a:lnSpc>
                <a:spcPct val="75000"/>
              </a:lnSpc>
              <a:buFont typeface="Arial" charset="0"/>
              <a:buNone/>
            </a:pPr>
            <a:endParaRPr lang="en-US" sz="1400" dirty="0">
              <a:latin typeface="Arial" charset="0"/>
            </a:endParaRPr>
          </a:p>
        </p:txBody>
      </p:sp>
      <p:grpSp>
        <p:nvGrpSpPr>
          <p:cNvPr id="3" name="Group 11"/>
          <p:cNvGrpSpPr>
            <a:grpSpLocks/>
          </p:cNvGrpSpPr>
          <p:nvPr/>
        </p:nvGrpSpPr>
        <p:grpSpPr bwMode="auto">
          <a:xfrm>
            <a:off x="1828800" y="3352800"/>
            <a:ext cx="6553200" cy="815975"/>
            <a:chOff x="1200" y="1728"/>
            <a:chExt cx="3552" cy="496"/>
          </a:xfrm>
        </p:grpSpPr>
        <p:sp>
          <p:nvSpPr>
            <p:cNvPr id="25609" name="Rectangle 12"/>
            <p:cNvSpPr>
              <a:spLocks noChangeArrowheads="1"/>
            </p:cNvSpPr>
            <p:nvPr/>
          </p:nvSpPr>
          <p:spPr bwMode="auto">
            <a:xfrm>
              <a:off x="1584" y="2039"/>
              <a:ext cx="3168" cy="185"/>
            </a:xfrm>
            <a:prstGeom prst="rect">
              <a:avLst/>
            </a:prstGeom>
            <a:noFill/>
            <a:ln w="9525">
              <a:noFill/>
              <a:miter lim="800000"/>
              <a:headEnd/>
              <a:tailEnd/>
            </a:ln>
          </p:spPr>
          <p:txBody>
            <a:bodyPr>
              <a:prstTxWarp prst="textNoShape">
                <a:avLst/>
              </a:prstTxWarp>
              <a:spAutoFit/>
            </a:bodyPr>
            <a:lstStyle/>
            <a:p>
              <a:endParaRPr lang="en-US" sz="1400">
                <a:latin typeface="Arial" charset="0"/>
              </a:endParaRPr>
            </a:p>
          </p:txBody>
        </p:sp>
        <p:sp>
          <p:nvSpPr>
            <p:cNvPr id="25610" name="Text Box 13"/>
            <p:cNvSpPr txBox="1">
              <a:spLocks noChangeArrowheads="1"/>
            </p:cNvSpPr>
            <p:nvPr/>
          </p:nvSpPr>
          <p:spPr bwMode="auto">
            <a:xfrm>
              <a:off x="1200" y="1728"/>
              <a:ext cx="483" cy="185"/>
            </a:xfrm>
            <a:prstGeom prst="rect">
              <a:avLst/>
            </a:prstGeom>
            <a:noFill/>
            <a:ln w="9525">
              <a:noFill/>
              <a:miter lim="800000"/>
              <a:headEnd/>
              <a:tailEnd/>
            </a:ln>
          </p:spPr>
          <p:txBody>
            <a:bodyPr>
              <a:prstTxWarp prst="textNoShape">
                <a:avLst/>
              </a:prstTxWarp>
              <a:spAutoFit/>
            </a:bodyPr>
            <a:lstStyle/>
            <a:p>
              <a:endParaRPr lang="en-US" sz="1400" b="1">
                <a:latin typeface="Arial" charset="0"/>
              </a:endParaRPr>
            </a:p>
          </p:txBody>
        </p:sp>
      </p:grpSp>
      <p:pic>
        <p:nvPicPr>
          <p:cNvPr id="25608" name="Picture 13"/>
          <p:cNvPicPr>
            <a:picLocks noChangeAspect="1"/>
          </p:cNvPicPr>
          <p:nvPr/>
        </p:nvPicPr>
        <p:blipFill>
          <a:blip r:embed="rId3"/>
          <a:srcRect/>
          <a:stretch>
            <a:fillRect/>
          </a:stretch>
        </p:blipFill>
        <p:spPr bwMode="auto">
          <a:xfrm>
            <a:off x="5176944" y="4643552"/>
            <a:ext cx="3598863" cy="2024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1" name="Picture 3"/>
          <p:cNvPicPr>
            <a:picLocks noChangeAspect="1"/>
          </p:cNvPicPr>
          <p:nvPr/>
        </p:nvPicPr>
        <p:blipFill>
          <a:blip r:embed="rId3"/>
          <a:srcRect/>
          <a:stretch>
            <a:fillRect/>
          </a:stretch>
        </p:blipFill>
        <p:spPr bwMode="auto">
          <a:xfrm>
            <a:off x="223838" y="506216"/>
            <a:ext cx="8691562" cy="5791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Final Reflection </a:t>
            </a:r>
            <a:endParaRPr lang="en-US" dirty="0"/>
          </a:p>
        </p:txBody>
      </p:sp>
      <p:sp>
        <p:nvSpPr>
          <p:cNvPr id="8" name="Text Placeholder 7"/>
          <p:cNvSpPr>
            <a:spLocks noGrp="1"/>
          </p:cNvSpPr>
          <p:nvPr>
            <p:ph type="body" sz="quarter" idx="13"/>
          </p:nvPr>
        </p:nvSpPr>
        <p:spPr>
          <a:xfrm>
            <a:off x="900113" y="1295400"/>
            <a:ext cx="7862887" cy="5278438"/>
          </a:xfrm>
        </p:spPr>
        <p:txBody>
          <a:bodyPr>
            <a:normAutofit fontScale="77500" lnSpcReduction="20000"/>
          </a:bodyPr>
          <a:lstStyle/>
          <a:p>
            <a:pPr>
              <a:buClr>
                <a:schemeClr val="bg1"/>
              </a:buClr>
            </a:pPr>
            <a:r>
              <a:rPr lang="en-US" b="1" dirty="0" smtClean="0"/>
              <a:t>This week we looked at …</a:t>
            </a:r>
          </a:p>
          <a:p>
            <a:pPr marL="457200" indent="-457200">
              <a:buClr>
                <a:schemeClr val="bg1"/>
              </a:buClr>
              <a:buFont typeface="Arial" pitchFamily="34" charset="0"/>
              <a:buChar char="•"/>
            </a:pPr>
            <a:r>
              <a:rPr lang="en-US" dirty="0" smtClean="0"/>
              <a:t>The social skills aspect of the materials</a:t>
            </a:r>
          </a:p>
          <a:p>
            <a:pPr marL="457200" indent="-457200">
              <a:buClr>
                <a:schemeClr val="bg1"/>
              </a:buClr>
              <a:buFont typeface="Arial" pitchFamily="34" charset="0"/>
              <a:buChar char="•"/>
            </a:pPr>
            <a:r>
              <a:rPr lang="en-US" dirty="0" smtClean="0"/>
              <a:t>The structure of effective lessons</a:t>
            </a:r>
          </a:p>
          <a:p>
            <a:pPr marL="457200" indent="-457200">
              <a:buClr>
                <a:schemeClr val="bg1"/>
              </a:buClr>
              <a:buFont typeface="Arial" pitchFamily="34" charset="0"/>
              <a:buChar char="•"/>
            </a:pPr>
            <a:r>
              <a:rPr lang="en-US" dirty="0" smtClean="0"/>
              <a:t>Facilitation techniques to support student learning</a:t>
            </a:r>
          </a:p>
          <a:p>
            <a:pPr marL="457200" indent="-457200">
              <a:buClr>
                <a:schemeClr val="bg1"/>
              </a:buClr>
              <a:buFont typeface="Arial" pitchFamily="34" charset="0"/>
              <a:buChar char="•"/>
            </a:pPr>
            <a:r>
              <a:rPr lang="en-US" dirty="0" smtClean="0"/>
              <a:t>Planning for Reader’s and Writer’s Workshop</a:t>
            </a:r>
          </a:p>
          <a:p>
            <a:pPr marL="457200" indent="-457200">
              <a:buClr>
                <a:schemeClr val="bg1"/>
              </a:buClr>
              <a:buFont typeface="Arial" pitchFamily="34" charset="0"/>
              <a:buChar char="•"/>
            </a:pPr>
            <a:endParaRPr lang="en-US" sz="1000" dirty="0" smtClean="0"/>
          </a:p>
          <a:p>
            <a:r>
              <a:rPr lang="en-US" b="1" dirty="0" smtClean="0">
                <a:solidFill>
                  <a:srgbClr val="FF6600"/>
                </a:solidFill>
              </a:rPr>
              <a:t>Quick Write:</a:t>
            </a:r>
          </a:p>
          <a:p>
            <a:r>
              <a:rPr lang="en-US" dirty="0" smtClean="0">
                <a:solidFill>
                  <a:srgbClr val="FF6600"/>
                </a:solidFill>
              </a:rPr>
              <a:t>What impact will all that we have discussed this week have on your craft of teaching?</a:t>
            </a:r>
            <a:endParaRPr lang="en-US" dirty="0">
              <a:solidFill>
                <a:srgbClr val="FF6600"/>
              </a:solidFill>
            </a:endParaRPr>
          </a:p>
          <a:p>
            <a:r>
              <a:rPr lang="en-US" dirty="0" smtClean="0">
                <a:solidFill>
                  <a:srgbClr val="FF6600"/>
                </a:solidFill>
              </a:rPr>
              <a:t>What are your hopes for your students this upcoming school year?</a:t>
            </a:r>
            <a:endParaRPr lang="en-US" dirty="0">
              <a:solidFill>
                <a:srgbClr val="FF6600"/>
              </a:solidFill>
            </a:endParaRPr>
          </a:p>
        </p:txBody>
      </p:sp>
    </p:spTree>
    <p:extLst>
      <p:ext uri="{BB962C8B-B14F-4D97-AF65-F5344CB8AC3E}">
        <p14:creationId xmlns:p14="http://schemas.microsoft.com/office/powerpoint/2010/main" val="1900576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10000"/>
          </a:bodyPr>
          <a:lstStyle/>
          <a:p>
            <a:pPr marL="457200" indent="-457200">
              <a:buFont typeface="Arial" pitchFamily="34" charset="0"/>
              <a:buChar char="•"/>
            </a:pPr>
            <a:r>
              <a:rPr lang="en-US" dirty="0" smtClean="0"/>
              <a:t>Criteria for lessons</a:t>
            </a:r>
          </a:p>
          <a:p>
            <a:pPr marL="457200" indent="-457200">
              <a:buFont typeface="Arial" pitchFamily="34" charset="0"/>
              <a:buChar char="•"/>
            </a:pPr>
            <a:r>
              <a:rPr lang="en-US" dirty="0" smtClean="0"/>
              <a:t>Predictable lesson structure </a:t>
            </a:r>
          </a:p>
          <a:p>
            <a:pPr marL="457200" indent="-457200">
              <a:buFont typeface="Arial" pitchFamily="34" charset="0"/>
              <a:buChar char="•"/>
            </a:pPr>
            <a:r>
              <a:rPr lang="en-US" dirty="0" smtClean="0"/>
              <a:t>Lesson facilitation</a:t>
            </a:r>
          </a:p>
          <a:p>
            <a:pPr marL="457200" indent="-457200">
              <a:buFont typeface="Arial" pitchFamily="34" charset="0"/>
              <a:buChar char="•"/>
            </a:pPr>
            <a:r>
              <a:rPr lang="en-US" dirty="0" smtClean="0"/>
              <a:t>Facilitation techniques</a:t>
            </a:r>
          </a:p>
          <a:p>
            <a:pPr marL="457200" indent="-457200">
              <a:buFont typeface="Arial" pitchFamily="34" charset="0"/>
              <a:buChar char="•"/>
            </a:pPr>
            <a:endParaRPr lang="en-US" sz="100" dirty="0" smtClean="0"/>
          </a:p>
          <a:p>
            <a:r>
              <a:rPr lang="en-US" b="1" dirty="0" smtClean="0">
                <a:solidFill>
                  <a:srgbClr val="FF6600"/>
                </a:solidFill>
              </a:rPr>
              <a:t>Fold the Line</a:t>
            </a:r>
          </a:p>
          <a:p>
            <a:r>
              <a:rPr lang="en-US" dirty="0" smtClean="0"/>
              <a:t>What discussions from yesterday are you still pondering? Why?</a:t>
            </a:r>
          </a:p>
        </p:txBody>
      </p:sp>
      <p:sp>
        <p:nvSpPr>
          <p:cNvPr id="5" name="Title 4"/>
          <p:cNvSpPr>
            <a:spLocks noGrp="1"/>
          </p:cNvSpPr>
          <p:nvPr>
            <p:ph type="title"/>
          </p:nvPr>
        </p:nvSpPr>
        <p:spPr/>
        <p:txBody>
          <a:bodyPr/>
          <a:lstStyle/>
          <a:p>
            <a:r>
              <a:rPr lang="en-US" dirty="0" smtClean="0"/>
              <a:t>Yesterday,  we took a closer look at…</a:t>
            </a:r>
            <a:endParaRPr lang="en-US" dirty="0"/>
          </a:p>
        </p:txBody>
      </p:sp>
    </p:spTree>
    <p:extLst>
      <p:ext uri="{BB962C8B-B14F-4D97-AF65-F5344CB8AC3E}">
        <p14:creationId xmlns:p14="http://schemas.microsoft.com/office/powerpoint/2010/main" val="3653420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Goals for this session…</a:t>
            </a:r>
            <a:endParaRPr lang="en-US" dirty="0"/>
          </a:p>
        </p:txBody>
      </p:sp>
      <p:sp>
        <p:nvSpPr>
          <p:cNvPr id="6" name="Content Placeholder 5"/>
          <p:cNvSpPr>
            <a:spLocks noGrp="1"/>
          </p:cNvSpPr>
          <p:nvPr>
            <p:ph type="body" sz="quarter" idx="13"/>
          </p:nvPr>
        </p:nvSpPr>
        <p:spPr/>
        <p:txBody>
          <a:bodyPr/>
          <a:lstStyle/>
          <a:p>
            <a:r>
              <a:rPr lang="en-US" dirty="0" smtClean="0"/>
              <a:t>To continue our discussions to create a conceptual framework for the Reader’s and Writer’s Workshop using the DSC materials.</a:t>
            </a:r>
          </a:p>
          <a:p>
            <a:endParaRPr lang="en-US" sz="500" dirty="0"/>
          </a:p>
          <a:p>
            <a:r>
              <a:rPr lang="en-US" dirty="0" smtClean="0"/>
              <a:t>We will </a:t>
            </a:r>
            <a:r>
              <a:rPr lang="en-US" b="1" dirty="0" smtClean="0"/>
              <a:t>collaboratively plan </a:t>
            </a:r>
            <a:r>
              <a:rPr lang="en-US" dirty="0" smtClean="0"/>
              <a:t>the literacy block across the week and a unit.</a:t>
            </a:r>
          </a:p>
          <a:p>
            <a:pPr lvl="1">
              <a:buFont typeface="Arial"/>
              <a:buChar char="•"/>
            </a:pPr>
            <a:r>
              <a:rPr lang="en-US" dirty="0" smtClean="0"/>
              <a:t>Reader’s Workshop Planning Guide</a:t>
            </a:r>
          </a:p>
          <a:p>
            <a:pPr lvl="1">
              <a:buFont typeface="Arial"/>
              <a:buChar char="•"/>
            </a:pPr>
            <a:r>
              <a:rPr lang="en-US" dirty="0" smtClean="0"/>
              <a:t>Writer’s Workshop Planning Guide</a:t>
            </a:r>
          </a:p>
        </p:txBody>
      </p:sp>
    </p:spTree>
    <p:extLst>
      <p:ext uri="{BB962C8B-B14F-4D97-AF65-F5344CB8AC3E}">
        <p14:creationId xmlns:p14="http://schemas.microsoft.com/office/powerpoint/2010/main" val="35438301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lgn="ctr"/>
            <a:r>
              <a:rPr lang="en-US" sz="2800" dirty="0" smtClean="0"/>
              <a:t>Knowing that content and curriculum                   are important…</a:t>
            </a:r>
          </a:p>
          <a:p>
            <a:pPr algn="ctr"/>
            <a:endParaRPr lang="en-US" sz="1600" b="1" dirty="0"/>
          </a:p>
          <a:p>
            <a:pPr algn="ctr"/>
            <a:r>
              <a:rPr lang="en-US" b="1" dirty="0" smtClean="0"/>
              <a:t>How can we plan lessons and units with our students in mind?</a:t>
            </a:r>
          </a:p>
          <a:p>
            <a:pPr algn="ctr"/>
            <a:endParaRPr lang="en-US" b="1" dirty="0"/>
          </a:p>
          <a:p>
            <a:pPr algn="ctr"/>
            <a:endParaRPr lang="en-US" dirty="0"/>
          </a:p>
        </p:txBody>
      </p:sp>
      <p:sp>
        <p:nvSpPr>
          <p:cNvPr id="4" name="Title 3"/>
          <p:cNvSpPr>
            <a:spLocks noGrp="1"/>
          </p:cNvSpPr>
          <p:nvPr>
            <p:ph type="title"/>
          </p:nvPr>
        </p:nvSpPr>
        <p:spPr/>
        <p:txBody>
          <a:bodyPr/>
          <a:lstStyle/>
          <a:p>
            <a:r>
              <a:rPr lang="en-US" dirty="0" smtClean="0"/>
              <a:t>Question!</a:t>
            </a:r>
            <a:endParaRPr lang="en-US" dirty="0"/>
          </a:p>
        </p:txBody>
      </p:sp>
    </p:spTree>
    <p:extLst>
      <p:ext uri="{BB962C8B-B14F-4D97-AF65-F5344CB8AC3E}">
        <p14:creationId xmlns:p14="http://schemas.microsoft.com/office/powerpoint/2010/main" val="4047480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371600"/>
            <a:ext cx="8188326" cy="5105400"/>
          </a:xfrm>
        </p:spPr>
        <p:txBody>
          <a:bodyPr>
            <a:normAutofit fontScale="92500" lnSpcReduction="10000"/>
          </a:bodyPr>
          <a:lstStyle/>
          <a:p>
            <a:pPr algn="ctr"/>
            <a:r>
              <a:rPr lang="en-US" dirty="0" smtClean="0"/>
              <a:t>we need to consider the nuanced moves that best use our programs and materials and turn our lessons into </a:t>
            </a:r>
            <a:r>
              <a:rPr lang="en-US" b="1" dirty="0" smtClean="0"/>
              <a:t>meaningful experiences </a:t>
            </a:r>
            <a:r>
              <a:rPr lang="en-US" dirty="0" smtClean="0"/>
              <a:t>for our students.  </a:t>
            </a:r>
          </a:p>
          <a:p>
            <a:pPr algn="ctr"/>
            <a:endParaRPr lang="en-US" sz="100" dirty="0"/>
          </a:p>
          <a:p>
            <a:pPr algn="ctr"/>
            <a:r>
              <a:rPr lang="en-US" dirty="0" smtClean="0"/>
              <a:t>To do this, we must have a more </a:t>
            </a:r>
            <a:r>
              <a:rPr lang="en-US" b="1" dirty="0" smtClean="0"/>
              <a:t>dynamic</a:t>
            </a:r>
            <a:r>
              <a:rPr lang="en-US" dirty="0" smtClean="0"/>
              <a:t> and </a:t>
            </a:r>
            <a:r>
              <a:rPr lang="en-US" b="1" dirty="0" smtClean="0"/>
              <a:t>thoughtful</a:t>
            </a:r>
            <a:r>
              <a:rPr lang="en-US" dirty="0" smtClean="0"/>
              <a:t> lesson-planning process that goes beyond identifying content and that helps us envision what might happen </a:t>
            </a:r>
            <a:r>
              <a:rPr lang="en-US" b="1" dirty="0" smtClean="0">
                <a:solidFill>
                  <a:srgbClr val="FF6600"/>
                </a:solidFill>
              </a:rPr>
              <a:t>when our students face that content</a:t>
            </a:r>
            <a:r>
              <a:rPr lang="en-US" dirty="0" smtClean="0"/>
              <a:t>.  </a:t>
            </a:r>
          </a:p>
          <a:p>
            <a:pPr algn="r"/>
            <a:r>
              <a:rPr lang="en-US" dirty="0" smtClean="0"/>
              <a:t>Peter </a:t>
            </a:r>
            <a:r>
              <a:rPr lang="en-US" dirty="0" err="1" smtClean="0"/>
              <a:t>Brunn</a:t>
            </a:r>
            <a:endParaRPr lang="en-US" dirty="0"/>
          </a:p>
        </p:txBody>
      </p:sp>
      <p:sp>
        <p:nvSpPr>
          <p:cNvPr id="5" name="Title 4"/>
          <p:cNvSpPr>
            <a:spLocks noGrp="1"/>
          </p:cNvSpPr>
          <p:nvPr>
            <p:ph type="title"/>
          </p:nvPr>
        </p:nvSpPr>
        <p:spPr/>
        <p:txBody>
          <a:bodyPr/>
          <a:lstStyle/>
          <a:p>
            <a:r>
              <a:rPr lang="en-US" dirty="0" smtClean="0"/>
              <a:t>In powerful planning…</a:t>
            </a:r>
            <a:endParaRPr lang="en-US" dirty="0"/>
          </a:p>
        </p:txBody>
      </p:sp>
    </p:spTree>
    <p:extLst>
      <p:ext uri="{BB962C8B-B14F-4D97-AF65-F5344CB8AC3E}">
        <p14:creationId xmlns:p14="http://schemas.microsoft.com/office/powerpoint/2010/main" val="2854733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a:bodyPr>
          <a:lstStyle/>
          <a:p>
            <a:pPr marL="457200" indent="-457200">
              <a:buFont typeface="Arial" pitchFamily="34" charset="0"/>
              <a:buChar char="•"/>
            </a:pPr>
            <a:r>
              <a:rPr lang="en-US" dirty="0" smtClean="0"/>
              <a:t>Before planning, fully read </a:t>
            </a:r>
            <a:r>
              <a:rPr lang="en-US" dirty="0" err="1" smtClean="0"/>
              <a:t>lesson(s</a:t>
            </a:r>
            <a:r>
              <a:rPr lang="en-US" dirty="0" smtClean="0"/>
              <a:t>) and unit</a:t>
            </a:r>
          </a:p>
          <a:p>
            <a:pPr marL="1092200" lvl="1" indent="-457200">
              <a:buFont typeface="Arial" pitchFamily="34" charset="0"/>
              <a:buChar char="•"/>
            </a:pPr>
            <a:r>
              <a:rPr lang="en-US" dirty="0" smtClean="0"/>
              <a:t>What are the goals for teaching?</a:t>
            </a:r>
          </a:p>
          <a:p>
            <a:pPr marL="457200" indent="-457200">
              <a:buFont typeface="Arial" pitchFamily="34" charset="0"/>
              <a:buChar char="•"/>
            </a:pPr>
            <a:r>
              <a:rPr lang="en-US" dirty="0" smtClean="0"/>
              <a:t>Establish the lesson purpose</a:t>
            </a:r>
          </a:p>
          <a:p>
            <a:pPr marL="1092200" lvl="1" indent="-457200">
              <a:buFont typeface="Arial" pitchFamily="34" charset="0"/>
              <a:buChar char="•"/>
            </a:pPr>
            <a:r>
              <a:rPr lang="en-US" dirty="0" smtClean="0"/>
              <a:t>What are the specific goals of the lesson?</a:t>
            </a:r>
          </a:p>
          <a:p>
            <a:pPr marL="457200" indent="-457200">
              <a:buFont typeface="Arial" pitchFamily="34" charset="0"/>
              <a:buChar char="•"/>
            </a:pPr>
            <a:r>
              <a:rPr lang="en-US" dirty="0" smtClean="0"/>
              <a:t>Create a plan for introducing the lesson</a:t>
            </a:r>
          </a:p>
          <a:p>
            <a:pPr marL="457200" indent="-457200">
              <a:buFont typeface="Arial" pitchFamily="34" charset="0"/>
              <a:buChar char="•"/>
            </a:pPr>
            <a:r>
              <a:rPr lang="en-US" dirty="0" smtClean="0"/>
              <a:t>Decide how you will facilitate the lesson</a:t>
            </a:r>
          </a:p>
          <a:p>
            <a:pPr marL="457200" indent="-457200">
              <a:buFont typeface="Arial" pitchFamily="34" charset="0"/>
              <a:buChar char="•"/>
            </a:pPr>
            <a:r>
              <a:rPr lang="en-US" dirty="0" smtClean="0"/>
              <a:t>Decide how students will share and reflect</a:t>
            </a:r>
            <a:endParaRPr lang="en-US" dirty="0"/>
          </a:p>
        </p:txBody>
      </p:sp>
      <p:sp>
        <p:nvSpPr>
          <p:cNvPr id="5" name="Title 4"/>
          <p:cNvSpPr>
            <a:spLocks noGrp="1"/>
          </p:cNvSpPr>
          <p:nvPr>
            <p:ph type="title"/>
          </p:nvPr>
        </p:nvSpPr>
        <p:spPr/>
        <p:txBody>
          <a:bodyPr/>
          <a:lstStyle/>
          <a:p>
            <a:r>
              <a:rPr lang="en-US" dirty="0" smtClean="0"/>
              <a:t>Powerful Planning </a:t>
            </a:r>
            <a:endParaRPr lang="en-US" dirty="0"/>
          </a:p>
        </p:txBody>
      </p:sp>
    </p:spTree>
    <p:extLst>
      <p:ext uri="{BB962C8B-B14F-4D97-AF65-F5344CB8AC3E}">
        <p14:creationId xmlns:p14="http://schemas.microsoft.com/office/powerpoint/2010/main" val="28274768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28600" y="1295400"/>
            <a:ext cx="8686800" cy="4830764"/>
          </a:xfrm>
        </p:spPr>
        <p:txBody>
          <a:bodyPr>
            <a:normAutofit fontScale="85000" lnSpcReduction="10000"/>
          </a:bodyPr>
          <a:lstStyle/>
          <a:p>
            <a:pPr marL="457200" indent="-457200">
              <a:buFont typeface="Arial" pitchFamily="34" charset="0"/>
              <a:buChar char="•"/>
            </a:pPr>
            <a:r>
              <a:rPr lang="en-US" dirty="0" smtClean="0"/>
              <a:t>Gain a sense of the unit as a whole. </a:t>
            </a:r>
          </a:p>
          <a:p>
            <a:pPr marL="1092200" lvl="1" indent="-457200">
              <a:buFont typeface="Arial" pitchFamily="34" charset="0"/>
              <a:buChar char="•"/>
            </a:pPr>
            <a:r>
              <a:rPr lang="en-US" dirty="0" smtClean="0"/>
              <a:t>Each lesson sets the students up to be successful in the following lessons/weeks/units.</a:t>
            </a:r>
            <a:endParaRPr lang="en-US" dirty="0"/>
          </a:p>
          <a:p>
            <a:pPr marL="1092200" lvl="1" indent="-457200">
              <a:buFont typeface="Arial" pitchFamily="34" charset="0"/>
              <a:buChar char="•"/>
            </a:pPr>
            <a:r>
              <a:rPr lang="en-US" dirty="0" smtClean="0"/>
              <a:t>Be careful not to pre-teach or delete without understanding the importance of how it sets students up for later lessons.</a:t>
            </a:r>
            <a:endParaRPr lang="en-US" dirty="0"/>
          </a:p>
          <a:p>
            <a:pPr marL="457200" indent="-457200">
              <a:buFont typeface="Arial" pitchFamily="34" charset="0"/>
              <a:buChar char="•"/>
            </a:pPr>
            <a:r>
              <a:rPr lang="en-US" dirty="0" smtClean="0"/>
              <a:t>Prep for each unit, each week, each day.</a:t>
            </a:r>
          </a:p>
          <a:p>
            <a:pPr marL="1092200" lvl="1" indent="-457200">
              <a:buFont typeface="Arial" pitchFamily="34" charset="0"/>
              <a:buChar char="•"/>
            </a:pPr>
            <a:r>
              <a:rPr lang="en-US" dirty="0" smtClean="0"/>
              <a:t>Consider what the students should be able to do at the end of each unit.</a:t>
            </a:r>
          </a:p>
          <a:p>
            <a:pPr marL="1092200" lvl="1" indent="-457200">
              <a:buFont typeface="Arial" pitchFamily="34" charset="0"/>
              <a:buChar char="•"/>
            </a:pPr>
            <a:r>
              <a:rPr lang="en-US" dirty="0" smtClean="0"/>
              <a:t>Identify what the students are being asked to do at each part of the lesson.</a:t>
            </a:r>
          </a:p>
          <a:p>
            <a:pPr marL="1092200" lvl="1" indent="-457200">
              <a:buFont typeface="Arial" pitchFamily="34" charset="0"/>
              <a:buChar char="•"/>
            </a:pPr>
            <a:r>
              <a:rPr lang="en-US" dirty="0" smtClean="0"/>
              <a:t>Decide how that support what we are asking students to be able to do at the end of the unit.  </a:t>
            </a:r>
          </a:p>
        </p:txBody>
      </p:sp>
      <p:sp>
        <p:nvSpPr>
          <p:cNvPr id="7" name="Title 6"/>
          <p:cNvSpPr>
            <a:spLocks noGrp="1"/>
          </p:cNvSpPr>
          <p:nvPr>
            <p:ph type="title"/>
          </p:nvPr>
        </p:nvSpPr>
        <p:spPr/>
        <p:txBody>
          <a:bodyPr/>
          <a:lstStyle/>
          <a:p>
            <a:r>
              <a:rPr lang="en-US" dirty="0" smtClean="0"/>
              <a:t>Sharing my planning process…</a:t>
            </a:r>
            <a:endParaRPr lang="en-US" dirty="0"/>
          </a:p>
        </p:txBody>
      </p:sp>
    </p:spTree>
    <p:extLst>
      <p:ext uri="{BB962C8B-B14F-4D97-AF65-F5344CB8AC3E}">
        <p14:creationId xmlns:p14="http://schemas.microsoft.com/office/powerpoint/2010/main" val="24217326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lgn="ctr"/>
            <a:r>
              <a:rPr lang="en-US" sz="2800" dirty="0" smtClean="0"/>
              <a:t>Review Appendix Pg.109-110</a:t>
            </a:r>
          </a:p>
          <a:p>
            <a:pPr algn="ctr"/>
            <a:endParaRPr lang="en-US" sz="800" dirty="0" smtClean="0"/>
          </a:p>
          <a:p>
            <a:pPr algn="ctr"/>
            <a:r>
              <a:rPr lang="en-US" b="1" dirty="0" smtClean="0"/>
              <a:t>Consider how the Appendix, the Reader’s and Writer’s Workshop Planning Guides and the DSC materials can support you in the planning of powerful lessons?</a:t>
            </a:r>
          </a:p>
        </p:txBody>
      </p:sp>
      <p:sp>
        <p:nvSpPr>
          <p:cNvPr id="5" name="Title 4"/>
          <p:cNvSpPr>
            <a:spLocks noGrp="1"/>
          </p:cNvSpPr>
          <p:nvPr>
            <p:ph type="title"/>
          </p:nvPr>
        </p:nvSpPr>
        <p:spPr/>
        <p:txBody>
          <a:bodyPr/>
          <a:lstStyle/>
          <a:p>
            <a:r>
              <a:rPr lang="en-US" dirty="0" smtClean="0"/>
              <a:t>Question!</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Custom 1">
      <a:dk1>
        <a:srgbClr val="262626"/>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MISC0020_PD_template_opt4[1].potx</Template>
  <TotalTime>24795</TotalTime>
  <Words>1380</Words>
  <Application>Microsoft Office PowerPoint</Application>
  <PresentationFormat>On-screen Show (4:3)</PresentationFormat>
  <Paragraphs>200</Paragraphs>
  <Slides>21</Slides>
  <Notes>16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Advantage</vt:lpstr>
      <vt:lpstr>K-6 Literacy Academy </vt:lpstr>
      <vt:lpstr>  Guiding Principles</vt:lpstr>
      <vt:lpstr>Yesterday,  we took a closer look at…</vt:lpstr>
      <vt:lpstr>Goals for this session…</vt:lpstr>
      <vt:lpstr>Question!</vt:lpstr>
      <vt:lpstr>In powerful planning…</vt:lpstr>
      <vt:lpstr>Powerful Planning </vt:lpstr>
      <vt:lpstr>Sharing my planning process…</vt:lpstr>
      <vt:lpstr>Question!</vt:lpstr>
      <vt:lpstr>Consider The Social Goals  </vt:lpstr>
      <vt:lpstr>Consider The Academic Goals </vt:lpstr>
      <vt:lpstr>In your planning, consider…</vt:lpstr>
      <vt:lpstr>Getting Started</vt:lpstr>
      <vt:lpstr>Time for Planning</vt:lpstr>
      <vt:lpstr>Franklin’s Guide to Literacy Instruction</vt:lpstr>
      <vt:lpstr>Franklin’s Power Standards (pg. 4)</vt:lpstr>
      <vt:lpstr>Revisit/Revise your planning….</vt:lpstr>
      <vt:lpstr>Collaborative Planning</vt:lpstr>
      <vt:lpstr>Question!</vt:lpstr>
      <vt:lpstr>PowerPoint Presentation</vt:lpstr>
      <vt:lpstr>Final Reflection </vt:lpstr>
    </vt:vector>
  </TitlesOfParts>
  <Company>DSC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 Berman</dc:creator>
  <cp:lastModifiedBy>Gina Zugelder</cp:lastModifiedBy>
  <cp:revision>388</cp:revision>
  <cp:lastPrinted>2011-03-27T11:35:43Z</cp:lastPrinted>
  <dcterms:created xsi:type="dcterms:W3CDTF">2011-05-27T15:28:06Z</dcterms:created>
  <dcterms:modified xsi:type="dcterms:W3CDTF">2011-06-06T15:06:40Z</dcterms:modified>
</cp:coreProperties>
</file>